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711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384048"/>
            <a:ext cx="11301984" cy="6016752"/>
          </a:xfrm>
          <a:prstGeom prst="roundRect">
            <a:avLst>
              <a:gd name="adj" fmla="val 1824"/>
            </a:avLst>
          </a:prstGeom>
          <a:solidFill>
            <a:srgbClr val="071126"/>
          </a:solidFill>
          <a:ln w="12700">
            <a:solidFill>
              <a:srgbClr val="1B2742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49808" y="777240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749808" y="1170432"/>
            <a:ext cx="749808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Cara Kerja Harian Mitra IWANA</a:t>
            </a:r>
            <a:endParaRPr lang="en-US" sz="4200" dirty="0"/>
          </a:p>
        </p:txBody>
      </p:sp>
      <p:sp>
        <p:nvSpPr>
          <p:cNvPr id="5" name="Text 3"/>
          <p:cNvSpPr/>
          <p:nvPr/>
        </p:nvSpPr>
        <p:spPr>
          <a:xfrm>
            <a:off x="777240" y="2697480"/>
            <a:ext cx="62179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dirty="0">
                <a:solidFill>
                  <a:srgbClr val="D8E2F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Mitra cukup mengikuti alur share, edukasi otomatis, follow-up, dan cek hasil.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7498080" y="1051560"/>
            <a:ext cx="3291840" cy="941832"/>
          </a:xfrm>
          <a:prstGeom prst="roundRect">
            <a:avLst>
              <a:gd name="adj" fmla="val 11650"/>
            </a:avLst>
          </a:prstGeom>
          <a:solidFill>
            <a:srgbClr val="101A33"/>
          </a:solidFill>
          <a:ln w="12700">
            <a:solidFill>
              <a:srgbClr val="26324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754112" y="1252728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Durasi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754112" y="1527048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40" dirty="0">
                <a:solidFill>
                  <a:srgbClr val="BFD0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30-45 menit</a:t>
            </a:r>
            <a:endParaRPr lang="en-US" sz="1040" dirty="0"/>
          </a:p>
        </p:txBody>
      </p:sp>
      <p:sp>
        <p:nvSpPr>
          <p:cNvPr id="9" name="Shape 7"/>
          <p:cNvSpPr/>
          <p:nvPr/>
        </p:nvSpPr>
        <p:spPr>
          <a:xfrm>
            <a:off x="7498080" y="2286000"/>
            <a:ext cx="3291840" cy="941832"/>
          </a:xfrm>
          <a:prstGeom prst="roundRect">
            <a:avLst>
              <a:gd name="adj" fmla="val 11650"/>
            </a:avLst>
          </a:prstGeom>
          <a:solidFill>
            <a:srgbClr val="101A33"/>
          </a:solidFill>
          <a:ln w="12700">
            <a:solidFill>
              <a:srgbClr val="26324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754112" y="2487168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Fokus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7754112" y="2761488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40" dirty="0">
                <a:solidFill>
                  <a:srgbClr val="BFD0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Praktik, bukan hafalan fitur</a:t>
            </a:r>
            <a:endParaRPr lang="en-US" sz="1040" dirty="0"/>
          </a:p>
        </p:txBody>
      </p:sp>
      <p:sp>
        <p:nvSpPr>
          <p:cNvPr id="12" name="Shape 10"/>
          <p:cNvSpPr/>
          <p:nvPr/>
        </p:nvSpPr>
        <p:spPr>
          <a:xfrm>
            <a:off x="7498080" y="3520440"/>
            <a:ext cx="3291840" cy="941832"/>
          </a:xfrm>
          <a:prstGeom prst="roundRect">
            <a:avLst>
              <a:gd name="adj" fmla="val 11650"/>
            </a:avLst>
          </a:prstGeom>
          <a:solidFill>
            <a:srgbClr val="101A33"/>
          </a:solidFill>
          <a:ln w="12700">
            <a:solidFill>
              <a:srgbClr val="263247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754112" y="3721608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Output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7754112" y="3995928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40" dirty="0">
                <a:solidFill>
                  <a:srgbClr val="BFD0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Mitra siap share dan follow-up</a:t>
            </a:r>
            <a:endParaRPr lang="en-US" sz="1040" dirty="0"/>
          </a:p>
        </p:txBody>
      </p:sp>
      <p:sp>
        <p:nvSpPr>
          <p:cNvPr id="15" name="Shape 1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26324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91A0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17" name="Text 1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91A0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01</a:t>
            </a:r>
            <a:endParaRPr lang="en-US" sz="73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3891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MULAI HARI INI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58368" y="749808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Kalau bingung, mulai dari sini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417320"/>
            <a:ext cx="7680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Jangan buka semua menu. Ikuti urutan yang ditampilkan sistem.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DDE6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10</a:t>
            </a:r>
            <a:endParaRPr lang="en-US" sz="730" dirty="0"/>
          </a:p>
        </p:txBody>
      </p:sp>
      <p:sp>
        <p:nvSpPr>
          <p:cNvPr id="8" name="Shape 6"/>
          <p:cNvSpPr/>
          <p:nvPr/>
        </p:nvSpPr>
        <p:spPr>
          <a:xfrm>
            <a:off x="822960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024128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97280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820" dirty="0"/>
          </a:p>
        </p:txBody>
      </p:sp>
      <p:sp>
        <p:nvSpPr>
          <p:cNvPr id="11" name="Text 9"/>
          <p:cNvSpPr/>
          <p:nvPr/>
        </p:nvSpPr>
        <p:spPr>
          <a:xfrm>
            <a:off x="1042416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Baca misi dan prioritas hari ini.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6236208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437376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10528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820" dirty="0"/>
          </a:p>
        </p:txBody>
      </p:sp>
      <p:sp>
        <p:nvSpPr>
          <p:cNvPr id="15" name="Text 13"/>
          <p:cNvSpPr/>
          <p:nvPr/>
        </p:nvSpPr>
        <p:spPr>
          <a:xfrm>
            <a:off x="6455664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Masuk ke Bagikan Konten.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822960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024128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97280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820" dirty="0"/>
          </a:p>
        </p:txBody>
      </p:sp>
      <p:sp>
        <p:nvSpPr>
          <p:cNvPr id="19" name="Text 17"/>
          <p:cNvSpPr/>
          <p:nvPr/>
        </p:nvSpPr>
        <p:spPr>
          <a:xfrm>
            <a:off x="1042416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Buka Hubungi Prospek jika sudah ada sinyal.</a:t>
            </a:r>
            <a:endParaRPr lang="en-US" sz="1320" dirty="0"/>
          </a:p>
        </p:txBody>
      </p:sp>
      <p:sp>
        <p:nvSpPr>
          <p:cNvPr id="20" name="Shape 18"/>
          <p:cNvSpPr/>
          <p:nvPr/>
        </p:nvSpPr>
        <p:spPr>
          <a:xfrm>
            <a:off x="6236208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437376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510528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820" dirty="0"/>
          </a:p>
        </p:txBody>
      </p:sp>
      <p:sp>
        <p:nvSpPr>
          <p:cNvPr id="23" name="Text 21"/>
          <p:cNvSpPr/>
          <p:nvPr/>
        </p:nvSpPr>
        <p:spPr>
          <a:xfrm>
            <a:off x="6455664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Lihat Hasil setelah share.</a:t>
            </a:r>
            <a:endParaRPr lang="en-US" sz="13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3891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BAGIKAN KONTEN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58368" y="749808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Satu konten dulu, jangan buka semua fitur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417320"/>
            <a:ext cx="7680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Member Area sudah menyiapkan caption, gambar, link campaign, dan laporan share.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DDE6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11</a:t>
            </a:r>
            <a:endParaRPr lang="en-US" sz="730" dirty="0"/>
          </a:p>
        </p:txBody>
      </p:sp>
      <p:pic>
        <p:nvPicPr>
          <p:cNvPr id="8" name="Image 0" descr="F:\iwana-ai-clean\public\content\daily\hari-1\story-9x16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" y="2029968"/>
            <a:ext cx="2240280" cy="397764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3401568" y="2084832"/>
            <a:ext cx="2395728" cy="100584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3602736" y="2286000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675888" y="2363724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820" dirty="0"/>
          </a:p>
        </p:txBody>
      </p:sp>
      <p:sp>
        <p:nvSpPr>
          <p:cNvPr id="12" name="Text 9"/>
          <p:cNvSpPr/>
          <p:nvPr/>
        </p:nvSpPr>
        <p:spPr>
          <a:xfrm>
            <a:off x="3621024" y="2743200"/>
            <a:ext cx="1956816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Copy caption yang sudah ada link tracking member.</a:t>
            </a:r>
            <a:endParaRPr lang="en-US" sz="1320" dirty="0"/>
          </a:p>
        </p:txBody>
      </p:sp>
      <p:sp>
        <p:nvSpPr>
          <p:cNvPr id="13" name="Shape 10"/>
          <p:cNvSpPr/>
          <p:nvPr/>
        </p:nvSpPr>
        <p:spPr>
          <a:xfrm>
            <a:off x="5989320" y="2084832"/>
            <a:ext cx="2395728" cy="100584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6190488" y="2286000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263640" y="2363724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6208776" y="2743200"/>
            <a:ext cx="1956816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Preview gambar Story 9:16 atau Feed 16:9.</a:t>
            </a:r>
            <a:endParaRPr lang="en-US" sz="1320" dirty="0"/>
          </a:p>
        </p:txBody>
      </p:sp>
      <p:sp>
        <p:nvSpPr>
          <p:cNvPr id="17" name="Shape 14"/>
          <p:cNvSpPr/>
          <p:nvPr/>
        </p:nvSpPr>
        <p:spPr>
          <a:xfrm>
            <a:off x="8577072" y="2084832"/>
            <a:ext cx="2395728" cy="100584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8778240" y="2286000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16B981"/>
          </a:solidFill>
          <a:ln w="12700">
            <a:solidFill>
              <a:srgbClr val="16B981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8851392" y="2363724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820" dirty="0"/>
          </a:p>
        </p:txBody>
      </p:sp>
      <p:sp>
        <p:nvSpPr>
          <p:cNvPr id="20" name="Text 17"/>
          <p:cNvSpPr/>
          <p:nvPr/>
        </p:nvSpPr>
        <p:spPr>
          <a:xfrm>
            <a:off x="8796528" y="2743200"/>
            <a:ext cx="1956816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Share ke WA Status, IG Story, Facebook, grup, atau komunitas.</a:t>
            </a:r>
            <a:endParaRPr lang="en-US" sz="1320" dirty="0"/>
          </a:p>
        </p:txBody>
      </p:sp>
      <p:sp>
        <p:nvSpPr>
          <p:cNvPr id="21" name="Shape 18"/>
          <p:cNvSpPr/>
          <p:nvPr/>
        </p:nvSpPr>
        <p:spPr>
          <a:xfrm>
            <a:off x="3401568" y="3456432"/>
            <a:ext cx="2395728" cy="100584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3602736" y="3657600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3675888" y="3735324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3621024" y="4114800"/>
            <a:ext cx="1956816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Simpan laporan singkat supaya leader bisa memantau.</a:t>
            </a:r>
            <a:endParaRPr lang="en-US" sz="1320" dirty="0"/>
          </a:p>
        </p:txBody>
      </p:sp>
      <p:sp>
        <p:nvSpPr>
          <p:cNvPr id="25" name="Shape 22"/>
          <p:cNvSpPr/>
          <p:nvPr/>
        </p:nvSpPr>
        <p:spPr>
          <a:xfrm>
            <a:off x="5989320" y="3456432"/>
            <a:ext cx="4983480" cy="1005840"/>
          </a:xfrm>
          <a:prstGeom prst="roundRect">
            <a:avLst>
              <a:gd name="adj" fmla="val 10909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6236208" y="3749040"/>
            <a:ext cx="4434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Prinsipnya: share resmi, link resmi, laporan singkat.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3891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HUBUNGI PROSPEK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58368" y="749808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Follow-up hanya prospek yang siap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417320"/>
            <a:ext cx="7680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Utamakan prospek yang sudah punya nomor WA dan punya sinyal minat.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DDE6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12</a:t>
            </a:r>
            <a:endParaRPr lang="en-US" sz="730" dirty="0"/>
          </a:p>
        </p:txBody>
      </p:sp>
      <p:sp>
        <p:nvSpPr>
          <p:cNvPr id="8" name="Shape 6"/>
          <p:cNvSpPr/>
          <p:nvPr/>
        </p:nvSpPr>
        <p:spPr>
          <a:xfrm>
            <a:off x="822960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024128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97280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Baca</a:t>
            </a:r>
            <a:endParaRPr lang="en-US" sz="820" dirty="0"/>
          </a:p>
        </p:txBody>
      </p:sp>
      <p:sp>
        <p:nvSpPr>
          <p:cNvPr id="11" name="Text 9"/>
          <p:cNvSpPr/>
          <p:nvPr/>
        </p:nvSpPr>
        <p:spPr>
          <a:xfrm>
            <a:off x="1042416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Lihat nama, WA, minat terakhir, status, dan score.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6236208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437376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10528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Draft</a:t>
            </a:r>
            <a:endParaRPr lang="en-US" sz="820" dirty="0"/>
          </a:p>
        </p:txBody>
      </p:sp>
      <p:sp>
        <p:nvSpPr>
          <p:cNvPr id="15" name="Text 13"/>
          <p:cNvSpPr/>
          <p:nvPr/>
        </p:nvSpPr>
        <p:spPr>
          <a:xfrm>
            <a:off x="6455664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Buat draft follow-up dari sistem, lalu review.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822960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024128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97280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Kirim</a:t>
            </a:r>
            <a:endParaRPr lang="en-US" sz="820" dirty="0"/>
          </a:p>
        </p:txBody>
      </p:sp>
      <p:sp>
        <p:nvSpPr>
          <p:cNvPr id="19" name="Text 17"/>
          <p:cNvSpPr/>
          <p:nvPr/>
        </p:nvSpPr>
        <p:spPr>
          <a:xfrm>
            <a:off x="1042416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Kirim manual lewat WhatsApp pribadi.</a:t>
            </a:r>
            <a:endParaRPr lang="en-US" sz="1320" dirty="0"/>
          </a:p>
        </p:txBody>
      </p:sp>
      <p:sp>
        <p:nvSpPr>
          <p:cNvPr id="20" name="Shape 18"/>
          <p:cNvSpPr/>
          <p:nvPr/>
        </p:nvSpPr>
        <p:spPr>
          <a:xfrm>
            <a:off x="6236208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437376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510528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Tandai</a:t>
            </a:r>
            <a:endParaRPr lang="en-US" sz="820" dirty="0"/>
          </a:p>
        </p:txBody>
      </p:sp>
      <p:sp>
        <p:nvSpPr>
          <p:cNvPr id="23" name="Text 21"/>
          <p:cNvSpPr/>
          <p:nvPr/>
        </p:nvSpPr>
        <p:spPr>
          <a:xfrm>
            <a:off x="6455664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Update status: hot, closed, lost, atau follow-up manual.</a:t>
            </a:r>
            <a:endParaRPr lang="en-US" sz="13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3891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LIHAT HASIL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58368" y="749808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membantu tahu langkah berikutnya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417320"/>
            <a:ext cx="7680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Baca hasil sederhana, tidak perlu analisis rumit.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DDE6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13</a:t>
            </a:r>
            <a:endParaRPr lang="en-US" sz="730" dirty="0"/>
          </a:p>
        </p:txBody>
      </p:sp>
      <p:sp>
        <p:nvSpPr>
          <p:cNvPr id="8" name="Shape 6"/>
          <p:cNvSpPr/>
          <p:nvPr/>
        </p:nvSpPr>
        <p:spPr>
          <a:xfrm>
            <a:off x="822960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024128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97280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Views rendah</a:t>
            </a:r>
            <a:endParaRPr lang="en-US" sz="820" dirty="0"/>
          </a:p>
        </p:txBody>
      </p:sp>
      <p:sp>
        <p:nvSpPr>
          <p:cNvPr id="11" name="Text 9"/>
          <p:cNvSpPr/>
          <p:nvPr/>
        </p:nvSpPr>
        <p:spPr>
          <a:xfrm>
            <a:off x="1042416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Share lagi atau ganti channel.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6236208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437376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10528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Clicks rendah</a:t>
            </a:r>
            <a:endParaRPr lang="en-US" sz="820" dirty="0"/>
          </a:p>
        </p:txBody>
      </p:sp>
      <p:sp>
        <p:nvSpPr>
          <p:cNvPr id="15" name="Text 13"/>
          <p:cNvSpPr/>
          <p:nvPr/>
        </p:nvSpPr>
        <p:spPr>
          <a:xfrm>
            <a:off x="6455664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Perkuat caption dan CTA.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822960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024128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97280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Hot lead</a:t>
            </a:r>
            <a:endParaRPr lang="en-US" sz="820" dirty="0"/>
          </a:p>
        </p:txBody>
      </p:sp>
      <p:sp>
        <p:nvSpPr>
          <p:cNvPr id="19" name="Text 17"/>
          <p:cNvSpPr/>
          <p:nvPr/>
        </p:nvSpPr>
        <p:spPr>
          <a:xfrm>
            <a:off x="1042416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Follow-up cepat dengan konteks.</a:t>
            </a:r>
            <a:endParaRPr lang="en-US" sz="1320" dirty="0"/>
          </a:p>
        </p:txBody>
      </p:sp>
      <p:sp>
        <p:nvSpPr>
          <p:cNvPr id="20" name="Shape 18"/>
          <p:cNvSpPr/>
          <p:nvPr/>
        </p:nvSpPr>
        <p:spPr>
          <a:xfrm>
            <a:off x="6236208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437376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510528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Warm lead</a:t>
            </a:r>
            <a:endParaRPr lang="en-US" sz="820" dirty="0"/>
          </a:p>
        </p:txBody>
      </p:sp>
      <p:sp>
        <p:nvSpPr>
          <p:cNvPr id="23" name="Text 21"/>
          <p:cNvSpPr/>
          <p:nvPr/>
        </p:nvSpPr>
        <p:spPr>
          <a:xfrm>
            <a:off x="6455664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Edukasi pelan, jangan paksa closing.</a:t>
            </a:r>
            <a:endParaRPr lang="en-US" sz="13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3891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LINK &amp; PROFIL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58368" y="749808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Pastikan identitas sudah benar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417320"/>
            <a:ext cx="7680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Sebelum banyak share, cek tampilan publik agar prospek percaya.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DDE6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14</a:t>
            </a:r>
            <a:endParaRPr lang="en-US" sz="730" dirty="0"/>
          </a:p>
        </p:txBody>
      </p:sp>
      <p:sp>
        <p:nvSpPr>
          <p:cNvPr id="8" name="Shape 6"/>
          <p:cNvSpPr/>
          <p:nvPr/>
        </p:nvSpPr>
        <p:spPr>
          <a:xfrm>
            <a:off x="658368" y="2148840"/>
            <a:ext cx="3401568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859536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32688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Profil</a:t>
            </a:r>
            <a:endParaRPr lang="en-US" sz="820" dirty="0"/>
          </a:p>
        </p:txBody>
      </p:sp>
      <p:sp>
        <p:nvSpPr>
          <p:cNvPr id="11" name="Text 9"/>
          <p:cNvSpPr/>
          <p:nvPr/>
        </p:nvSpPr>
        <p:spPr>
          <a:xfrm>
            <a:off x="877824" y="2807208"/>
            <a:ext cx="2962656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Nama, foto, nomor WA, dan ID mitra.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4352544" y="2148840"/>
            <a:ext cx="3401568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53712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626864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Link</a:t>
            </a:r>
            <a:endParaRPr lang="en-US" sz="820" dirty="0"/>
          </a:p>
        </p:txBody>
      </p:sp>
      <p:sp>
        <p:nvSpPr>
          <p:cNvPr id="15" name="Text 13"/>
          <p:cNvSpPr/>
          <p:nvPr/>
        </p:nvSpPr>
        <p:spPr>
          <a:xfrm>
            <a:off x="4572000" y="2807208"/>
            <a:ext cx="2962656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Biolink resmi dan campaign resmi.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8046720" y="2148840"/>
            <a:ext cx="3401568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247888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321040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Tampilan</a:t>
            </a:r>
            <a:endParaRPr lang="en-US" sz="820" dirty="0"/>
          </a:p>
        </p:txBody>
      </p:sp>
      <p:sp>
        <p:nvSpPr>
          <p:cNvPr id="19" name="Text 17"/>
          <p:cNvSpPr/>
          <p:nvPr/>
        </p:nvSpPr>
        <p:spPr>
          <a:xfrm>
            <a:off x="8266176" y="2807208"/>
            <a:ext cx="2962656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Buka dari HP dan pastikan halaman mudah dibaca.</a:t>
            </a:r>
            <a:endParaRPr lang="en-US" sz="13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3891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RUTINITAS 15 MENIT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58368" y="749808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Ritme harian yang realistis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417320"/>
            <a:ext cx="7680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Mulai kecil agar konsisten.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DDE6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15</a:t>
            </a:r>
            <a:endParaRPr lang="en-US" sz="730" dirty="0"/>
          </a:p>
        </p:txBody>
      </p:sp>
      <p:sp>
        <p:nvSpPr>
          <p:cNvPr id="8" name="Shape 6"/>
          <p:cNvSpPr/>
          <p:nvPr/>
        </p:nvSpPr>
        <p:spPr>
          <a:xfrm>
            <a:off x="822960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024128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97280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Menit 1-3</a:t>
            </a:r>
            <a:endParaRPr lang="en-US" sz="820" dirty="0"/>
          </a:p>
        </p:txBody>
      </p:sp>
      <p:sp>
        <p:nvSpPr>
          <p:cNvPr id="11" name="Text 9"/>
          <p:cNvSpPr/>
          <p:nvPr/>
        </p:nvSpPr>
        <p:spPr>
          <a:xfrm>
            <a:off x="1042416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Cek prioritas dan misi hari ini.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6236208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437376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10528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Menit 4-8</a:t>
            </a:r>
            <a:endParaRPr lang="en-US" sz="820" dirty="0"/>
          </a:p>
        </p:txBody>
      </p:sp>
      <p:sp>
        <p:nvSpPr>
          <p:cNvPr id="15" name="Text 13"/>
          <p:cNvSpPr/>
          <p:nvPr/>
        </p:nvSpPr>
        <p:spPr>
          <a:xfrm>
            <a:off x="6455664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Share satu konten dengan link resmi.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822960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024128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97280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Menit 9-12</a:t>
            </a:r>
            <a:endParaRPr lang="en-US" sz="820" dirty="0"/>
          </a:p>
        </p:txBody>
      </p:sp>
      <p:sp>
        <p:nvSpPr>
          <p:cNvPr id="19" name="Text 17"/>
          <p:cNvSpPr/>
          <p:nvPr/>
        </p:nvSpPr>
        <p:spPr>
          <a:xfrm>
            <a:off x="1042416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Cek prospek dan kirim satu follow-up.</a:t>
            </a:r>
            <a:endParaRPr lang="en-US" sz="1320" dirty="0"/>
          </a:p>
        </p:txBody>
      </p:sp>
      <p:sp>
        <p:nvSpPr>
          <p:cNvPr id="20" name="Shape 18"/>
          <p:cNvSpPr/>
          <p:nvPr/>
        </p:nvSpPr>
        <p:spPr>
          <a:xfrm>
            <a:off x="6236208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437376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510528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Menit 13-15</a:t>
            </a:r>
            <a:endParaRPr lang="en-US" sz="820" dirty="0"/>
          </a:p>
        </p:txBody>
      </p:sp>
      <p:sp>
        <p:nvSpPr>
          <p:cNvPr id="23" name="Text 21"/>
          <p:cNvSpPr/>
          <p:nvPr/>
        </p:nvSpPr>
        <p:spPr>
          <a:xfrm>
            <a:off x="6455664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Simpan laporan dan lihat hasil.</a:t>
            </a:r>
            <a:endParaRPr lang="en-US" sz="13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3891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HINDARI INI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58368" y="749808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Kesalahan yang membuat funnel tidak terbaca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417320"/>
            <a:ext cx="7680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Fitur sudah disiapkan, tetapi data bisa kacau kalau alurnya tidak diikuti.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DDE6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16</a:t>
            </a:r>
            <a:endParaRPr lang="en-US" sz="730" dirty="0"/>
          </a:p>
        </p:txBody>
      </p:sp>
      <p:sp>
        <p:nvSpPr>
          <p:cNvPr id="8" name="Shape 6"/>
          <p:cNvSpPr/>
          <p:nvPr/>
        </p:nvSpPr>
        <p:spPr>
          <a:xfrm>
            <a:off x="822960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024128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E11D48"/>
          </a:solidFill>
          <a:ln w="12700">
            <a:solidFill>
              <a:srgbClr val="E11D4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97280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Spam</a:t>
            </a:r>
            <a:endParaRPr lang="en-US" sz="820" dirty="0"/>
          </a:p>
        </p:txBody>
      </p:sp>
      <p:sp>
        <p:nvSpPr>
          <p:cNvPr id="11" name="Text 9"/>
          <p:cNvSpPr/>
          <p:nvPr/>
        </p:nvSpPr>
        <p:spPr>
          <a:xfrm>
            <a:off x="1042416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Jangan kirim pesan berulang ke prospek yang belum siap.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6236208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437376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E11D48"/>
          </a:solidFill>
          <a:ln w="12700">
            <a:solidFill>
              <a:srgbClr val="E11D4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10528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Link acak</a:t>
            </a:r>
            <a:endParaRPr lang="en-US" sz="820" dirty="0"/>
          </a:p>
        </p:txBody>
      </p:sp>
      <p:sp>
        <p:nvSpPr>
          <p:cNvPr id="15" name="Text 13"/>
          <p:cNvSpPr/>
          <p:nvPr/>
        </p:nvSpPr>
        <p:spPr>
          <a:xfrm>
            <a:off x="6455664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Jangan share tanpa link tracking/campaign resmi.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822960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024128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97280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Skip hasil</a:t>
            </a:r>
            <a:endParaRPr lang="en-US" sz="820" dirty="0"/>
          </a:p>
        </p:txBody>
      </p:sp>
      <p:sp>
        <p:nvSpPr>
          <p:cNvPr id="19" name="Text 17"/>
          <p:cNvSpPr/>
          <p:nvPr/>
        </p:nvSpPr>
        <p:spPr>
          <a:xfrm>
            <a:off x="1042416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Jangan share terus tanpa cek views, clicks, dan lead.</a:t>
            </a:r>
            <a:endParaRPr lang="en-US" sz="1320" dirty="0"/>
          </a:p>
        </p:txBody>
      </p:sp>
      <p:sp>
        <p:nvSpPr>
          <p:cNvPr id="20" name="Shape 18"/>
          <p:cNvSpPr/>
          <p:nvPr/>
        </p:nvSpPr>
        <p:spPr>
          <a:xfrm>
            <a:off x="6236208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437376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510528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Terlalu teknis</a:t>
            </a:r>
            <a:endParaRPr lang="en-US" sz="820" dirty="0"/>
          </a:p>
        </p:txBody>
      </p:sp>
      <p:sp>
        <p:nvSpPr>
          <p:cNvPr id="23" name="Text 21"/>
          <p:cNvSpPr/>
          <p:nvPr/>
        </p:nvSpPr>
        <p:spPr>
          <a:xfrm>
            <a:off x="6455664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Jangan jelaskan bonus tanpa edukasi produk dan legalitas.</a:t>
            </a:r>
            <a:endParaRPr lang="en-US" sz="13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3891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FOLLOW-UP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58368" y="749808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Contoh kalimat untuk prospek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417320"/>
            <a:ext cx="7680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Gunakan bahasa ringan. Jangan memaksa, cukup bantu prospek memilih topik yang ingin dipahami.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DDE6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17</a:t>
            </a:r>
            <a:endParaRPr lang="en-US" sz="730" dirty="0"/>
          </a:p>
        </p:txBody>
      </p:sp>
      <p:sp>
        <p:nvSpPr>
          <p:cNvPr id="8" name="Shape 6"/>
          <p:cNvSpPr/>
          <p:nvPr/>
        </p:nvSpPr>
        <p:spPr>
          <a:xfrm>
            <a:off x="822960" y="2057400"/>
            <a:ext cx="10561320" cy="18288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97280" y="2423160"/>
            <a:ext cx="9921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Halo Kak, tadi sempat cek halaman IWANA saya ya.</a:t>
            </a: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Kalau masih ingin memahami, saya bisa bantu jelaskan singkat.</a:t>
            </a: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Kakak paling ingin tahu bagian produk, bonus, legalitas, atau cara mulai?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822960" y="4251960"/>
            <a:ext cx="3200400" cy="1051560"/>
          </a:xfrm>
          <a:prstGeom prst="roundRect">
            <a:avLst>
              <a:gd name="adj" fmla="val 10435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1024128" y="44531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E11D48"/>
          </a:solidFill>
          <a:ln w="12700">
            <a:solidFill>
              <a:srgbClr val="E11D4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097280" y="45308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Hot</a:t>
            </a:r>
            <a:endParaRPr lang="en-US" sz="820" dirty="0"/>
          </a:p>
        </p:txBody>
      </p:sp>
      <p:sp>
        <p:nvSpPr>
          <p:cNvPr id="13" name="Text 11"/>
          <p:cNvSpPr/>
          <p:nvPr/>
        </p:nvSpPr>
        <p:spPr>
          <a:xfrm>
            <a:off x="1042416" y="4910328"/>
            <a:ext cx="276148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Respon cepat. Tanya kebutuhan dan arahkan ke daftar/konsultasi.</a:t>
            </a:r>
            <a:endParaRPr lang="en-US" sz="1320" dirty="0"/>
          </a:p>
        </p:txBody>
      </p:sp>
      <p:sp>
        <p:nvSpPr>
          <p:cNvPr id="14" name="Shape 12"/>
          <p:cNvSpPr/>
          <p:nvPr/>
        </p:nvSpPr>
        <p:spPr>
          <a:xfrm>
            <a:off x="4434840" y="4251960"/>
            <a:ext cx="3200400" cy="1051560"/>
          </a:xfrm>
          <a:prstGeom prst="roundRect">
            <a:avLst>
              <a:gd name="adj" fmla="val 10435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636008" y="44531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709160" y="45308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Warm</a:t>
            </a:r>
            <a:endParaRPr lang="en-US" sz="820" dirty="0"/>
          </a:p>
        </p:txBody>
      </p:sp>
      <p:sp>
        <p:nvSpPr>
          <p:cNvPr id="17" name="Text 15"/>
          <p:cNvSpPr/>
          <p:nvPr/>
        </p:nvSpPr>
        <p:spPr>
          <a:xfrm>
            <a:off x="4654296" y="4910328"/>
            <a:ext cx="276148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Kirim edukasi ringan. Jangan buru-buru closing.</a:t>
            </a:r>
            <a:endParaRPr lang="en-US" sz="1320" dirty="0"/>
          </a:p>
        </p:txBody>
      </p:sp>
      <p:sp>
        <p:nvSpPr>
          <p:cNvPr id="18" name="Shape 16"/>
          <p:cNvSpPr/>
          <p:nvPr/>
        </p:nvSpPr>
        <p:spPr>
          <a:xfrm>
            <a:off x="8046720" y="4251960"/>
            <a:ext cx="3200400" cy="1051560"/>
          </a:xfrm>
          <a:prstGeom prst="roundRect">
            <a:avLst>
              <a:gd name="adj" fmla="val 10435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8247888" y="44531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321040" y="45308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Cold</a:t>
            </a:r>
            <a:endParaRPr lang="en-US" sz="820" dirty="0"/>
          </a:p>
        </p:txBody>
      </p:sp>
      <p:sp>
        <p:nvSpPr>
          <p:cNvPr id="21" name="Text 19"/>
          <p:cNvSpPr/>
          <p:nvPr/>
        </p:nvSpPr>
        <p:spPr>
          <a:xfrm>
            <a:off x="8266176" y="4910328"/>
            <a:ext cx="276148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Simpan dulu. Follow-up pelan dengan konten berikutnya.</a:t>
            </a:r>
            <a:endParaRPr lang="en-US" sz="13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711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384048"/>
            <a:ext cx="11301984" cy="6016752"/>
          </a:xfrm>
          <a:prstGeom prst="roundRect">
            <a:avLst>
              <a:gd name="adj" fmla="val 1824"/>
            </a:avLst>
          </a:prstGeom>
          <a:solidFill>
            <a:srgbClr val="071126"/>
          </a:solidFill>
          <a:ln w="12700">
            <a:solidFill>
              <a:srgbClr val="1B2742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49808" y="777240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PENUTUP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749808" y="1170432"/>
            <a:ext cx="749808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Mulai kecil, konsisten, dan pakai sistem</a:t>
            </a:r>
            <a:endParaRPr lang="en-US" sz="4200" dirty="0"/>
          </a:p>
        </p:txBody>
      </p:sp>
      <p:sp>
        <p:nvSpPr>
          <p:cNvPr id="5" name="Text 3"/>
          <p:cNvSpPr/>
          <p:nvPr/>
        </p:nvSpPr>
        <p:spPr>
          <a:xfrm>
            <a:off x="777240" y="2697480"/>
            <a:ext cx="62179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dirty="0">
                <a:solidFill>
                  <a:srgbClr val="D8E2F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Setiap hari cukup share satu konten, cek prospek, follow-up manual, dan lihat hasil. Kalau macet, minta bantuan leader.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7498080" y="1051560"/>
            <a:ext cx="3291840" cy="941832"/>
          </a:xfrm>
          <a:prstGeom prst="roundRect">
            <a:avLst>
              <a:gd name="adj" fmla="val 11650"/>
            </a:avLst>
          </a:prstGeom>
          <a:solidFill>
            <a:srgbClr val="101A33"/>
          </a:solidFill>
          <a:ln w="12700">
            <a:solidFill>
              <a:srgbClr val="26324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754112" y="1252728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 Konten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754112" y="1527048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40" dirty="0">
                <a:solidFill>
                  <a:srgbClr val="BFD0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Traffic harian</a:t>
            </a:r>
            <a:endParaRPr lang="en-US" sz="1040" dirty="0"/>
          </a:p>
        </p:txBody>
      </p:sp>
      <p:sp>
        <p:nvSpPr>
          <p:cNvPr id="9" name="Shape 7"/>
          <p:cNvSpPr/>
          <p:nvPr/>
        </p:nvSpPr>
        <p:spPr>
          <a:xfrm>
            <a:off x="7498080" y="2286000"/>
            <a:ext cx="3291840" cy="941832"/>
          </a:xfrm>
          <a:prstGeom prst="roundRect">
            <a:avLst>
              <a:gd name="adj" fmla="val 11650"/>
            </a:avLst>
          </a:prstGeom>
          <a:solidFill>
            <a:srgbClr val="101A33"/>
          </a:solidFill>
          <a:ln w="12700">
            <a:solidFill>
              <a:srgbClr val="26324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754112" y="2487168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 Follow-up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7754112" y="2761488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40" dirty="0">
                <a:solidFill>
                  <a:srgbClr val="BFD0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Hubungan manusia</a:t>
            </a:r>
            <a:endParaRPr lang="en-US" sz="1040" dirty="0"/>
          </a:p>
        </p:txBody>
      </p:sp>
      <p:sp>
        <p:nvSpPr>
          <p:cNvPr id="12" name="Shape 10"/>
          <p:cNvSpPr/>
          <p:nvPr/>
        </p:nvSpPr>
        <p:spPr>
          <a:xfrm>
            <a:off x="7498080" y="3520440"/>
            <a:ext cx="3291840" cy="941832"/>
          </a:xfrm>
          <a:prstGeom prst="roundRect">
            <a:avLst>
              <a:gd name="adj" fmla="val 11650"/>
            </a:avLst>
          </a:prstGeom>
          <a:solidFill>
            <a:srgbClr val="101A33"/>
          </a:solidFill>
          <a:ln w="12700">
            <a:solidFill>
              <a:srgbClr val="263247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754112" y="3721608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 Laporan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7754112" y="3995928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40" dirty="0">
                <a:solidFill>
                  <a:srgbClr val="BFD0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Leader bisa bantu</a:t>
            </a:r>
            <a:endParaRPr lang="en-US" sz="1040" dirty="0"/>
          </a:p>
        </p:txBody>
      </p:sp>
      <p:sp>
        <p:nvSpPr>
          <p:cNvPr id="15" name="Shape 1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26324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91A0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17" name="Text 1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91A0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18</a:t>
            </a:r>
            <a:endParaRPr lang="en-US" sz="73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3891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PRAKTIK LANGSUNG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58368" y="749808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harus ditutup dengan praktik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417320"/>
            <a:ext cx="7680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Minimal setiap mitra selesai sesi sudah tahu cara masuk, share, dan cek prospek.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DDE6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19</a:t>
            </a:r>
            <a:endParaRPr lang="en-US" sz="730" dirty="0"/>
          </a:p>
        </p:txBody>
      </p:sp>
      <p:sp>
        <p:nvSpPr>
          <p:cNvPr id="8" name="Shape 6"/>
          <p:cNvSpPr/>
          <p:nvPr/>
        </p:nvSpPr>
        <p:spPr>
          <a:xfrm>
            <a:off x="822960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024128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97280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Demo</a:t>
            </a:r>
            <a:endParaRPr lang="en-US" sz="820" dirty="0"/>
          </a:p>
        </p:txBody>
      </p:sp>
      <p:sp>
        <p:nvSpPr>
          <p:cNvPr id="11" name="Text 9"/>
          <p:cNvSpPr/>
          <p:nvPr/>
        </p:nvSpPr>
        <p:spPr>
          <a:xfrm>
            <a:off x="1042416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Buka biolink masing-masing dan klik Chat AI.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6236208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437376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10528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Login</a:t>
            </a:r>
            <a:endParaRPr lang="en-US" sz="820" dirty="0"/>
          </a:p>
        </p:txBody>
      </p:sp>
      <p:sp>
        <p:nvSpPr>
          <p:cNvPr id="15" name="Text 13"/>
          <p:cNvSpPr/>
          <p:nvPr/>
        </p:nvSpPr>
        <p:spPr>
          <a:xfrm>
            <a:off x="6455664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Masuk Member Area dan buka menu Bagikan Konten.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822960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024128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97280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Share</a:t>
            </a:r>
            <a:endParaRPr lang="en-US" sz="820" dirty="0"/>
          </a:p>
        </p:txBody>
      </p:sp>
      <p:sp>
        <p:nvSpPr>
          <p:cNvPr id="19" name="Text 17"/>
          <p:cNvSpPr/>
          <p:nvPr/>
        </p:nvSpPr>
        <p:spPr>
          <a:xfrm>
            <a:off x="1042416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Copy caption, preview gambar, lalu simpan laporan.</a:t>
            </a:r>
            <a:endParaRPr lang="en-US" sz="1320" dirty="0"/>
          </a:p>
        </p:txBody>
      </p:sp>
      <p:sp>
        <p:nvSpPr>
          <p:cNvPr id="20" name="Shape 18"/>
          <p:cNvSpPr/>
          <p:nvPr/>
        </p:nvSpPr>
        <p:spPr>
          <a:xfrm>
            <a:off x="6236208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437376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510528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Prospek</a:t>
            </a:r>
            <a:endParaRPr lang="en-US" sz="820" dirty="0"/>
          </a:p>
        </p:txBody>
      </p:sp>
      <p:sp>
        <p:nvSpPr>
          <p:cNvPr id="23" name="Text 21"/>
          <p:cNvSpPr/>
          <p:nvPr/>
        </p:nvSpPr>
        <p:spPr>
          <a:xfrm>
            <a:off x="6455664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Buka Hubungi Prospek dan lihat draft follow-up.</a:t>
            </a:r>
            <a:endParaRPr lang="en-US" sz="13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3891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KENAPA IWANA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58368" y="749808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Sistem untuk menjelaskan peluang lebih rapi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417320"/>
            <a:ext cx="7680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Prospek bisa belajar dulu sebelum mitra melakukan follow-up.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DDE6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02</a:t>
            </a:r>
            <a:endParaRPr lang="en-US" sz="730" dirty="0"/>
          </a:p>
        </p:txBody>
      </p:sp>
      <p:sp>
        <p:nvSpPr>
          <p:cNvPr id="8" name="Shape 6"/>
          <p:cNvSpPr/>
          <p:nvPr/>
        </p:nvSpPr>
        <p:spPr>
          <a:xfrm>
            <a:off x="658368" y="2148840"/>
            <a:ext cx="3401568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859536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E11D48"/>
          </a:solidFill>
          <a:ln w="12700">
            <a:solidFill>
              <a:srgbClr val="E11D4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32688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Masalah</a:t>
            </a:r>
            <a:endParaRPr lang="en-US" sz="820" dirty="0"/>
          </a:p>
        </p:txBody>
      </p:sp>
      <p:sp>
        <p:nvSpPr>
          <p:cNvPr id="11" name="Text 9"/>
          <p:cNvSpPr/>
          <p:nvPr/>
        </p:nvSpPr>
        <p:spPr>
          <a:xfrm>
            <a:off x="877824" y="2807208"/>
            <a:ext cx="2962656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Banyak orang tertarik, tetapi belum paham produk, legalitas, bonus, atau cara daftar.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4352544" y="2148840"/>
            <a:ext cx="3401568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53712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626864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Solusi</a:t>
            </a:r>
            <a:endParaRPr lang="en-US" sz="820" dirty="0"/>
          </a:p>
        </p:txBody>
      </p:sp>
      <p:sp>
        <p:nvSpPr>
          <p:cNvPr id="15" name="Text 13"/>
          <p:cNvSpPr/>
          <p:nvPr/>
        </p:nvSpPr>
        <p:spPr>
          <a:xfrm>
            <a:off x="4572000" y="2807208"/>
            <a:ext cx="2962656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Biolink, Chat AI, FAQ, kalkulator, konten, dan Member Area membantu edukasi awal.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8046720" y="2148840"/>
            <a:ext cx="3401568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247888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16B981"/>
          </a:solidFill>
          <a:ln w="12700">
            <a:solidFill>
              <a:srgbClr val="16B981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321040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Hasil</a:t>
            </a:r>
            <a:endParaRPr lang="en-US" sz="820" dirty="0"/>
          </a:p>
        </p:txBody>
      </p:sp>
      <p:sp>
        <p:nvSpPr>
          <p:cNvPr id="19" name="Text 17"/>
          <p:cNvSpPr/>
          <p:nvPr/>
        </p:nvSpPr>
        <p:spPr>
          <a:xfrm>
            <a:off x="8266176" y="2807208"/>
            <a:ext cx="2962656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Mitra tidak perlu menjelaskan semuanya dari nol setiap kali bertemu prospek.</a:t>
            </a:r>
            <a:endParaRPr lang="en-US" sz="132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711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240" y="82296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Tugas hari pertama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804672" y="1444752"/>
            <a:ext cx="6583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50" dirty="0">
                <a:solidFill>
                  <a:srgbClr val="C7D2E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Selesaikan satu siklus sederhana. Setelah itu baru naikkan ritme.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822960" y="2057400"/>
            <a:ext cx="4617720" cy="658368"/>
          </a:xfrm>
          <a:prstGeom prst="roundRect">
            <a:avLst>
              <a:gd name="adj" fmla="val 16667"/>
            </a:avLst>
          </a:prstGeom>
          <a:solidFill>
            <a:srgbClr val="101A33"/>
          </a:solidFill>
          <a:ln w="12700">
            <a:solidFill>
              <a:srgbClr val="26324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78992" y="225856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Share satu konten dari Member Area.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989320" y="2057400"/>
            <a:ext cx="4617720" cy="658368"/>
          </a:xfrm>
          <a:prstGeom prst="roundRect">
            <a:avLst>
              <a:gd name="adj" fmla="val 16667"/>
            </a:avLst>
          </a:prstGeom>
          <a:solidFill>
            <a:srgbClr val="101A33"/>
          </a:solidFill>
          <a:ln w="12700">
            <a:solidFill>
              <a:srgbClr val="26324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245352" y="225856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Pakai link campaign resmi.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822960" y="3017520"/>
            <a:ext cx="4617720" cy="658368"/>
          </a:xfrm>
          <a:prstGeom prst="roundRect">
            <a:avLst>
              <a:gd name="adj" fmla="val 16667"/>
            </a:avLst>
          </a:prstGeom>
          <a:solidFill>
            <a:srgbClr val="101A33"/>
          </a:solidFill>
          <a:ln w="12700">
            <a:solidFill>
              <a:srgbClr val="26324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78992" y="321868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Simpan laporan share.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5989320" y="3017520"/>
            <a:ext cx="4617720" cy="658368"/>
          </a:xfrm>
          <a:prstGeom prst="roundRect">
            <a:avLst>
              <a:gd name="adj" fmla="val 16667"/>
            </a:avLst>
          </a:prstGeom>
          <a:solidFill>
            <a:srgbClr val="101A33"/>
          </a:solidFill>
          <a:ln w="12700">
            <a:solidFill>
              <a:srgbClr val="26324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245352" y="321868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Cek prospek yang masuk.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822960" y="3977640"/>
            <a:ext cx="4617720" cy="658368"/>
          </a:xfrm>
          <a:prstGeom prst="roundRect">
            <a:avLst>
              <a:gd name="adj" fmla="val 16667"/>
            </a:avLst>
          </a:prstGeom>
          <a:solidFill>
            <a:srgbClr val="101A33"/>
          </a:solidFill>
          <a:ln w="12700">
            <a:solidFill>
              <a:srgbClr val="263247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78992" y="417880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Follow-up hanya prospek yang sudah punya nomor WA.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5989320" y="3977640"/>
            <a:ext cx="4617720" cy="658368"/>
          </a:xfrm>
          <a:prstGeom prst="roundRect">
            <a:avLst>
              <a:gd name="adj" fmla="val 16667"/>
            </a:avLst>
          </a:prstGeom>
          <a:solidFill>
            <a:srgbClr val="101A33"/>
          </a:solidFill>
          <a:ln w="12700">
            <a:solidFill>
              <a:srgbClr val="263247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245352" y="417880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6. Kalau bingung, buka FAQ atau minta arahan leader.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822960" y="5532120"/>
            <a:ext cx="10515600" cy="566928"/>
          </a:xfrm>
          <a:prstGeom prst="roundRect">
            <a:avLst>
              <a:gd name="adj" fmla="val 19355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097280" y="5715000"/>
            <a:ext cx="98755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Mulai kecil, konsisten, dan pakai sistem.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263247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91A0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20" name="Text 18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91A0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20</a:t>
            </a:r>
            <a:endParaRPr lang="en-US" sz="7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3891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ALUR VISITOR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58368" y="749808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Dari konten sampai follow-up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417320"/>
            <a:ext cx="7680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Visitor belajar dulu, sistem membaca sinyal, mitra tinggal follow-up yang sudah siap.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DDE6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03</a:t>
            </a:r>
            <a:endParaRPr lang="en-US" sz="730" dirty="0"/>
          </a:p>
        </p:txBody>
      </p:sp>
      <p:sp>
        <p:nvSpPr>
          <p:cNvPr id="8" name="Shape 6"/>
          <p:cNvSpPr/>
          <p:nvPr/>
        </p:nvSpPr>
        <p:spPr>
          <a:xfrm>
            <a:off x="777240" y="2377440"/>
            <a:ext cx="1572768" cy="1783080"/>
          </a:xfrm>
          <a:prstGeom prst="roundRect">
            <a:avLst>
              <a:gd name="adj" fmla="val 69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960120" y="2606040"/>
            <a:ext cx="438912" cy="438912"/>
          </a:xfrm>
          <a:prstGeom prst="roundRect">
            <a:avLst>
              <a:gd name="adj" fmla="val 25000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0120" y="2724912"/>
            <a:ext cx="438912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960120" y="3218688"/>
            <a:ext cx="1143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Lihat konten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60120" y="3538728"/>
            <a:ext cx="116128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96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Story, feed, WA status, atau link dari mitra.</a:t>
            </a:r>
            <a:endParaRPr lang="en-US" sz="960" dirty="0"/>
          </a:p>
        </p:txBody>
      </p:sp>
      <p:sp>
        <p:nvSpPr>
          <p:cNvPr id="13" name="Shape 11"/>
          <p:cNvSpPr/>
          <p:nvPr/>
        </p:nvSpPr>
        <p:spPr>
          <a:xfrm>
            <a:off x="2377440" y="3246120"/>
            <a:ext cx="530352" cy="0"/>
          </a:xfrm>
          <a:prstGeom prst="line">
            <a:avLst/>
          </a:prstGeom>
          <a:noFill/>
          <a:ln w="25400">
            <a:solidFill>
              <a:srgbClr val="FF7417"/>
            </a:solidFill>
            <a:prstDash val="solid"/>
            <a:headEnd type="none"/>
            <a:tailEnd type="triangle"/>
          </a:ln>
        </p:spPr>
      </p:sp>
      <p:sp>
        <p:nvSpPr>
          <p:cNvPr id="14" name="Shape 12"/>
          <p:cNvSpPr/>
          <p:nvPr/>
        </p:nvSpPr>
        <p:spPr>
          <a:xfrm>
            <a:off x="2990088" y="2377440"/>
            <a:ext cx="1572768" cy="1783080"/>
          </a:xfrm>
          <a:prstGeom prst="roundRect">
            <a:avLst>
              <a:gd name="adj" fmla="val 69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3172968" y="2606040"/>
            <a:ext cx="438912" cy="438912"/>
          </a:xfrm>
          <a:prstGeom prst="roundRect">
            <a:avLst>
              <a:gd name="adj" fmla="val 25000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172968" y="2724912"/>
            <a:ext cx="438912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3172968" y="3218688"/>
            <a:ext cx="1143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Klik halaman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3172968" y="3538728"/>
            <a:ext cx="116128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96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Masuk ke campaign atau biolink resmi mitra.</a:t>
            </a:r>
            <a:endParaRPr lang="en-US" sz="960" dirty="0"/>
          </a:p>
        </p:txBody>
      </p:sp>
      <p:sp>
        <p:nvSpPr>
          <p:cNvPr id="19" name="Shape 17"/>
          <p:cNvSpPr/>
          <p:nvPr/>
        </p:nvSpPr>
        <p:spPr>
          <a:xfrm>
            <a:off x="4590288" y="3246120"/>
            <a:ext cx="530352" cy="0"/>
          </a:xfrm>
          <a:prstGeom prst="line">
            <a:avLst/>
          </a:prstGeom>
          <a:noFill/>
          <a:ln w="25400">
            <a:solidFill>
              <a:srgbClr val="FF7417"/>
            </a:solidFill>
            <a:prstDash val="solid"/>
            <a:headEnd type="none"/>
            <a:tailEnd type="triangle"/>
          </a:ln>
        </p:spPr>
      </p:sp>
      <p:sp>
        <p:nvSpPr>
          <p:cNvPr id="20" name="Shape 18"/>
          <p:cNvSpPr/>
          <p:nvPr/>
        </p:nvSpPr>
        <p:spPr>
          <a:xfrm>
            <a:off x="5202936" y="2377440"/>
            <a:ext cx="1572768" cy="1783080"/>
          </a:xfrm>
          <a:prstGeom prst="roundRect">
            <a:avLst>
              <a:gd name="adj" fmla="val 69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385816" y="2606040"/>
            <a:ext cx="438912" cy="438912"/>
          </a:xfrm>
          <a:prstGeom prst="roundRect">
            <a:avLst>
              <a:gd name="adj" fmla="val 25000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385816" y="2724912"/>
            <a:ext cx="438912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385816" y="3218688"/>
            <a:ext cx="1143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Tanya &amp; belajar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5385816" y="3538728"/>
            <a:ext cx="116128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96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Chat AI, FAQ, produk, legalitas, bonus, kalkulator.</a:t>
            </a:r>
            <a:endParaRPr lang="en-US" sz="960" dirty="0"/>
          </a:p>
        </p:txBody>
      </p:sp>
      <p:sp>
        <p:nvSpPr>
          <p:cNvPr id="25" name="Shape 23"/>
          <p:cNvSpPr/>
          <p:nvPr/>
        </p:nvSpPr>
        <p:spPr>
          <a:xfrm>
            <a:off x="6803136" y="3246120"/>
            <a:ext cx="530352" cy="0"/>
          </a:xfrm>
          <a:prstGeom prst="line">
            <a:avLst/>
          </a:prstGeom>
          <a:noFill/>
          <a:ln w="25400">
            <a:solidFill>
              <a:srgbClr val="FF7417"/>
            </a:solidFill>
            <a:prstDash val="solid"/>
            <a:headEnd type="none"/>
            <a:tailEnd type="triangle"/>
          </a:ln>
        </p:spPr>
      </p:sp>
      <p:sp>
        <p:nvSpPr>
          <p:cNvPr id="26" name="Shape 24"/>
          <p:cNvSpPr/>
          <p:nvPr/>
        </p:nvSpPr>
        <p:spPr>
          <a:xfrm>
            <a:off x="7415784" y="2377440"/>
            <a:ext cx="1572768" cy="1783080"/>
          </a:xfrm>
          <a:prstGeom prst="roundRect">
            <a:avLst>
              <a:gd name="adj" fmla="val 69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7598664" y="2606040"/>
            <a:ext cx="438912" cy="438912"/>
          </a:xfrm>
          <a:prstGeom prst="roundRect">
            <a:avLst>
              <a:gd name="adj" fmla="val 25000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7598664" y="2724912"/>
            <a:ext cx="438912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7598664" y="3218688"/>
            <a:ext cx="1143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Tinggalkan sinyal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7598664" y="3538728"/>
            <a:ext cx="116128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96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Klik CTA, chat, atau isi nomor WA.</a:t>
            </a:r>
            <a:endParaRPr lang="en-US" sz="960" dirty="0"/>
          </a:p>
        </p:txBody>
      </p:sp>
      <p:sp>
        <p:nvSpPr>
          <p:cNvPr id="31" name="Shape 29"/>
          <p:cNvSpPr/>
          <p:nvPr/>
        </p:nvSpPr>
        <p:spPr>
          <a:xfrm>
            <a:off x="9015984" y="3246120"/>
            <a:ext cx="530352" cy="0"/>
          </a:xfrm>
          <a:prstGeom prst="line">
            <a:avLst/>
          </a:prstGeom>
          <a:noFill/>
          <a:ln w="25400">
            <a:solidFill>
              <a:srgbClr val="FF7417"/>
            </a:solidFill>
            <a:prstDash val="solid"/>
            <a:headEnd type="none"/>
            <a:tailEnd type="triangle"/>
          </a:ln>
        </p:spPr>
      </p:sp>
      <p:sp>
        <p:nvSpPr>
          <p:cNvPr id="32" name="Shape 30"/>
          <p:cNvSpPr/>
          <p:nvPr/>
        </p:nvSpPr>
        <p:spPr>
          <a:xfrm>
            <a:off x="9628632" y="2377440"/>
            <a:ext cx="1572768" cy="1783080"/>
          </a:xfrm>
          <a:prstGeom prst="roundRect">
            <a:avLst>
              <a:gd name="adj" fmla="val 69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9811512" y="2606040"/>
            <a:ext cx="438912" cy="438912"/>
          </a:xfrm>
          <a:prstGeom prst="roundRect">
            <a:avLst>
              <a:gd name="adj" fmla="val 25000"/>
            </a:avLst>
          </a:prstGeom>
          <a:solidFill>
            <a:srgbClr val="16B981"/>
          </a:solidFill>
          <a:ln w="12700">
            <a:solidFill>
              <a:srgbClr val="16B981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9811512" y="2724912"/>
            <a:ext cx="438912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1100" dirty="0"/>
          </a:p>
        </p:txBody>
      </p:sp>
      <p:sp>
        <p:nvSpPr>
          <p:cNvPr id="35" name="Text 33"/>
          <p:cNvSpPr/>
          <p:nvPr/>
        </p:nvSpPr>
        <p:spPr>
          <a:xfrm>
            <a:off x="9811512" y="3218688"/>
            <a:ext cx="1143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Follow-up</a:t>
            </a:r>
            <a:endParaRPr lang="en-US" sz="1300" dirty="0"/>
          </a:p>
        </p:txBody>
      </p:sp>
      <p:sp>
        <p:nvSpPr>
          <p:cNvPr id="36" name="Text 34"/>
          <p:cNvSpPr/>
          <p:nvPr/>
        </p:nvSpPr>
        <p:spPr>
          <a:xfrm>
            <a:off x="9811512" y="3538728"/>
            <a:ext cx="116128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96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Mitra kirim pesan manual dengan konteks yang jelas.</a:t>
            </a:r>
            <a:endParaRPr lang="en-US" sz="960" dirty="0"/>
          </a:p>
        </p:txBody>
      </p:sp>
      <p:sp>
        <p:nvSpPr>
          <p:cNvPr id="37" name="Shape 35"/>
          <p:cNvSpPr/>
          <p:nvPr/>
        </p:nvSpPr>
        <p:spPr>
          <a:xfrm>
            <a:off x="777240" y="4681728"/>
            <a:ext cx="10716768" cy="676656"/>
          </a:xfrm>
          <a:prstGeom prst="roundRect">
            <a:avLst>
              <a:gd name="adj" fmla="val 16216"/>
            </a:avLst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987552" y="4919472"/>
            <a:ext cx="9966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Catatan: </a:t>
            </a:r>
            <a:pPr indent="0" marL="0">
              <a:buNone/>
            </a:pPr>
            <a:r>
              <a:rPr lang="en-US" sz="135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yang bekerja 24 jam adalah sistem. Yang menjaga relasi manusia tetap mitra.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3891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TUGAS MITRA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58368" y="749808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Bukan mengejar semua orang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417320"/>
            <a:ext cx="7680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Tugas mitra adalah membuka pintu edukasi dan menjaga follow-up manusiawi.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DDE6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04</a:t>
            </a:r>
            <a:endParaRPr lang="en-US" sz="730" dirty="0"/>
          </a:p>
        </p:txBody>
      </p:sp>
      <p:sp>
        <p:nvSpPr>
          <p:cNvPr id="8" name="Shape 6"/>
          <p:cNvSpPr/>
          <p:nvPr/>
        </p:nvSpPr>
        <p:spPr>
          <a:xfrm>
            <a:off x="822960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024128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97280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Share</a:t>
            </a:r>
            <a:endParaRPr lang="en-US" sz="820" dirty="0"/>
          </a:p>
        </p:txBody>
      </p:sp>
      <p:sp>
        <p:nvSpPr>
          <p:cNvPr id="11" name="Text 9"/>
          <p:cNvSpPr/>
          <p:nvPr/>
        </p:nvSpPr>
        <p:spPr>
          <a:xfrm>
            <a:off x="1042416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Bagikan konten resmi dan link resmi dari Member Area.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6236208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437376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10528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Cek</a:t>
            </a:r>
            <a:endParaRPr lang="en-US" sz="820" dirty="0"/>
          </a:p>
        </p:txBody>
      </p:sp>
      <p:sp>
        <p:nvSpPr>
          <p:cNvPr id="15" name="Text 13"/>
          <p:cNvSpPr/>
          <p:nvPr/>
        </p:nvSpPr>
        <p:spPr>
          <a:xfrm>
            <a:off x="6455664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Lihat prospek yang sudah punya sinyal dan nomor WA.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822960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024128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97280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Follow-up</a:t>
            </a:r>
            <a:endParaRPr lang="en-US" sz="820" dirty="0"/>
          </a:p>
        </p:txBody>
      </p:sp>
      <p:sp>
        <p:nvSpPr>
          <p:cNvPr id="19" name="Text 17"/>
          <p:cNvSpPr/>
          <p:nvPr/>
        </p:nvSpPr>
        <p:spPr>
          <a:xfrm>
            <a:off x="1042416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Kirim pesan manual sesuai minat prospek.</a:t>
            </a:r>
            <a:endParaRPr lang="en-US" sz="1320" dirty="0"/>
          </a:p>
        </p:txBody>
      </p:sp>
      <p:sp>
        <p:nvSpPr>
          <p:cNvPr id="20" name="Shape 18"/>
          <p:cNvSpPr/>
          <p:nvPr/>
        </p:nvSpPr>
        <p:spPr>
          <a:xfrm>
            <a:off x="6236208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437376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510528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Pantau</a:t>
            </a:r>
            <a:endParaRPr lang="en-US" sz="820" dirty="0"/>
          </a:p>
        </p:txBody>
      </p:sp>
      <p:sp>
        <p:nvSpPr>
          <p:cNvPr id="23" name="Text 21"/>
          <p:cNvSpPr/>
          <p:nvPr/>
        </p:nvSpPr>
        <p:spPr>
          <a:xfrm>
            <a:off x="6455664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Baca hasil campaign: views, clicks, hot/warm/open.</a:t>
            </a:r>
            <a:endParaRPr lang="en-US" sz="13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3891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BIOLINK UTAMA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58368" y="749808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Kartu digital dan pusat edukasi mitra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417320"/>
            <a:ext cx="7680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Contoh: https://bio.iwana.digital/?id=bryan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DDE6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05</a:t>
            </a:r>
            <a:endParaRPr lang="en-US" sz="730" dirty="0"/>
          </a:p>
        </p:txBody>
      </p:sp>
      <p:sp>
        <p:nvSpPr>
          <p:cNvPr id="8" name="Shape 6"/>
          <p:cNvSpPr/>
          <p:nvPr/>
        </p:nvSpPr>
        <p:spPr>
          <a:xfrm>
            <a:off x="822960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024128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97280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Profil</a:t>
            </a:r>
            <a:endParaRPr lang="en-US" sz="820" dirty="0"/>
          </a:p>
        </p:txBody>
      </p:sp>
      <p:sp>
        <p:nvSpPr>
          <p:cNvPr id="11" name="Text 9"/>
          <p:cNvSpPr/>
          <p:nvPr/>
        </p:nvSpPr>
        <p:spPr>
          <a:xfrm>
            <a:off x="1042416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Nama, foto, WA, dan identitas mitra.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6236208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437376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10528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Edukasi</a:t>
            </a:r>
            <a:endParaRPr lang="en-US" sz="820" dirty="0"/>
          </a:p>
        </p:txBody>
      </p:sp>
      <p:sp>
        <p:nvSpPr>
          <p:cNvPr id="15" name="Text 13"/>
          <p:cNvSpPr/>
          <p:nvPr/>
        </p:nvSpPr>
        <p:spPr>
          <a:xfrm>
            <a:off x="6455664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Ringkasan IWANA, produk, FAQ, dan kalkulator.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822960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024128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97280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Chat AI</a:t>
            </a:r>
            <a:endParaRPr lang="en-US" sz="820" dirty="0"/>
          </a:p>
        </p:txBody>
      </p:sp>
      <p:sp>
        <p:nvSpPr>
          <p:cNvPr id="19" name="Text 17"/>
          <p:cNvSpPr/>
          <p:nvPr/>
        </p:nvSpPr>
        <p:spPr>
          <a:xfrm>
            <a:off x="1042416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Menjawab pertanyaan awal visitor secara otomatis.</a:t>
            </a:r>
            <a:endParaRPr lang="en-US" sz="1320" dirty="0"/>
          </a:p>
        </p:txBody>
      </p:sp>
      <p:sp>
        <p:nvSpPr>
          <p:cNvPr id="20" name="Shape 18"/>
          <p:cNvSpPr/>
          <p:nvPr/>
        </p:nvSpPr>
        <p:spPr>
          <a:xfrm>
            <a:off x="6236208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437376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510528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CTA</a:t>
            </a:r>
            <a:endParaRPr lang="en-US" sz="820" dirty="0"/>
          </a:p>
        </p:txBody>
      </p:sp>
      <p:sp>
        <p:nvSpPr>
          <p:cNvPr id="23" name="Text 21"/>
          <p:cNvSpPr/>
          <p:nvPr/>
        </p:nvSpPr>
        <p:spPr>
          <a:xfrm>
            <a:off x="6455664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Konsultasi, daftar, dan arah ke owner biolink.</a:t>
            </a:r>
            <a:endParaRPr lang="en-US" sz="13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3891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LANDING CAMPAIGN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58368" y="749808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Halaman untuk traffic dari konten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417320"/>
            <a:ext cx="7680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Pakai campaign page saat share story, feed, iklan, event, atau survei.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DDE6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06</a:t>
            </a:r>
            <a:endParaRPr lang="en-US" sz="730" dirty="0"/>
          </a:p>
        </p:txBody>
      </p:sp>
      <p:sp>
        <p:nvSpPr>
          <p:cNvPr id="8" name="Shape 6"/>
          <p:cNvSpPr/>
          <p:nvPr/>
        </p:nvSpPr>
        <p:spPr>
          <a:xfrm>
            <a:off x="658368" y="2148840"/>
            <a:ext cx="3401568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859536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32688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Biolink</a:t>
            </a:r>
            <a:endParaRPr lang="en-US" sz="820" dirty="0"/>
          </a:p>
        </p:txBody>
      </p:sp>
      <p:sp>
        <p:nvSpPr>
          <p:cNvPr id="11" name="Text 9"/>
          <p:cNvSpPr/>
          <p:nvPr/>
        </p:nvSpPr>
        <p:spPr>
          <a:xfrm>
            <a:off x="877824" y="2807208"/>
            <a:ext cx="2962656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Halaman utama identitas dan pusat edukasi.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4352544" y="2148840"/>
            <a:ext cx="3401568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53712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626864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Campaign</a:t>
            </a:r>
            <a:endParaRPr lang="en-US" sz="820" dirty="0"/>
          </a:p>
        </p:txBody>
      </p:sp>
      <p:sp>
        <p:nvSpPr>
          <p:cNvPr id="15" name="Text 13"/>
          <p:cNvSpPr/>
          <p:nvPr/>
        </p:nvSpPr>
        <p:spPr>
          <a:xfrm>
            <a:off x="4572000" y="2807208"/>
            <a:ext cx="2962656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Halaman pembuka untuk satu tujuan traffic.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8046720" y="2148840"/>
            <a:ext cx="3401568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247888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321040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Tracking</a:t>
            </a:r>
            <a:endParaRPr lang="en-US" sz="820" dirty="0"/>
          </a:p>
        </p:txBody>
      </p:sp>
      <p:sp>
        <p:nvSpPr>
          <p:cNvPr id="19" name="Text 17"/>
          <p:cNvSpPr/>
          <p:nvPr/>
        </p:nvSpPr>
        <p:spPr>
          <a:xfrm>
            <a:off x="8266176" y="2807208"/>
            <a:ext cx="2962656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Views, clicks, dan lead lebih mudah dibaca di Member Area.</a:t>
            </a:r>
            <a:endParaRPr lang="en-US" sz="13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3891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CHAT AI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58368" y="749808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Asisten edukasi awal visitor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417320"/>
            <a:ext cx="7680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Chat AI membantu menjawab pertanyaan umum sebelum prospek masuk follow-up.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DDE6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07</a:t>
            </a:r>
            <a:endParaRPr lang="en-US" sz="730" dirty="0"/>
          </a:p>
        </p:txBody>
      </p:sp>
      <p:sp>
        <p:nvSpPr>
          <p:cNvPr id="8" name="Shape 6"/>
          <p:cNvSpPr/>
          <p:nvPr/>
        </p:nvSpPr>
        <p:spPr>
          <a:xfrm>
            <a:off x="822960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024128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97280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Program</a:t>
            </a:r>
            <a:endParaRPr lang="en-US" sz="820" dirty="0"/>
          </a:p>
        </p:txBody>
      </p:sp>
      <p:sp>
        <p:nvSpPr>
          <p:cNvPr id="11" name="Text 9"/>
          <p:cNvSpPr/>
          <p:nvPr/>
        </p:nvSpPr>
        <p:spPr>
          <a:xfrm>
            <a:off x="1042416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Apa itu IWANA dan bagaimana sistem affiliate digital bekerja.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6236208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437376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10528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Produk</a:t>
            </a:r>
            <a:endParaRPr lang="en-US" sz="820" dirty="0"/>
          </a:p>
        </p:txBody>
      </p:sp>
      <p:sp>
        <p:nvSpPr>
          <p:cNvPr id="15" name="Text 13"/>
          <p:cNvSpPr/>
          <p:nvPr/>
        </p:nvSpPr>
        <p:spPr>
          <a:xfrm>
            <a:off x="6455664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Avrist, Heksa, manfaat, dan perbandingan umum.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822960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024128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97280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Bonus</a:t>
            </a:r>
            <a:endParaRPr lang="en-US" sz="820" dirty="0"/>
          </a:p>
        </p:txBody>
      </p:sp>
      <p:sp>
        <p:nvSpPr>
          <p:cNvPr id="19" name="Text 17"/>
          <p:cNvSpPr/>
          <p:nvPr/>
        </p:nvSpPr>
        <p:spPr>
          <a:xfrm>
            <a:off x="1042416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Gambaran komisi, bonus, dan simulasi lewat kalkulator.</a:t>
            </a:r>
            <a:endParaRPr lang="en-US" sz="1320" dirty="0"/>
          </a:p>
        </p:txBody>
      </p:sp>
      <p:sp>
        <p:nvSpPr>
          <p:cNvPr id="20" name="Shape 18"/>
          <p:cNvSpPr/>
          <p:nvPr/>
        </p:nvSpPr>
        <p:spPr>
          <a:xfrm>
            <a:off x="6236208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437376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510528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Legalitas</a:t>
            </a:r>
            <a:endParaRPr lang="en-US" sz="820" dirty="0"/>
          </a:p>
        </p:txBody>
      </p:sp>
      <p:sp>
        <p:nvSpPr>
          <p:cNvPr id="23" name="Text 21"/>
          <p:cNvSpPr/>
          <p:nvPr/>
        </p:nvSpPr>
        <p:spPr>
          <a:xfrm>
            <a:off x="6455664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IWANA, broker, perusahaan asuransi, dan FAQ keberatan.</a:t>
            </a:r>
            <a:endParaRPr lang="en-US" sz="13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3891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FAQ &amp; KALKULATOR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58368" y="749808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Tempat belajar sebelum tanya panjang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417320"/>
            <a:ext cx="7680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FAQ menjawab keberatan. Kalkulator membantu memahami simulasi, bukan janji hasil.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DDE6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08</a:t>
            </a:r>
            <a:endParaRPr lang="en-US" sz="730" dirty="0"/>
          </a:p>
        </p:txBody>
      </p:sp>
      <p:sp>
        <p:nvSpPr>
          <p:cNvPr id="8" name="Shape 6"/>
          <p:cNvSpPr/>
          <p:nvPr/>
        </p:nvSpPr>
        <p:spPr>
          <a:xfrm>
            <a:off x="658368" y="2148840"/>
            <a:ext cx="3401568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859536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32688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FAQ</a:t>
            </a:r>
            <a:endParaRPr lang="en-US" sz="820" dirty="0"/>
          </a:p>
        </p:txBody>
      </p:sp>
      <p:sp>
        <p:nvSpPr>
          <p:cNvPr id="11" name="Text 9"/>
          <p:cNvSpPr/>
          <p:nvPr/>
        </p:nvSpPr>
        <p:spPr>
          <a:xfrm>
            <a:off x="877824" y="2807208"/>
            <a:ext cx="2962656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Legalitas, money game atau bukan, produk, cara kerja, dan cara daftar.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4352544" y="2148840"/>
            <a:ext cx="3401568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53712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626864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Kalkulator</a:t>
            </a:r>
            <a:endParaRPr lang="en-US" sz="820" dirty="0"/>
          </a:p>
        </p:txBody>
      </p:sp>
      <p:sp>
        <p:nvSpPr>
          <p:cNvPr id="15" name="Text 13"/>
          <p:cNvSpPr/>
          <p:nvPr/>
        </p:nvSpPr>
        <p:spPr>
          <a:xfrm>
            <a:off x="4572000" y="2807208"/>
            <a:ext cx="2962656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Simulasi potensi income berdasarkan aktivitas dan ketentuan program.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8046720" y="2148840"/>
            <a:ext cx="3401568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247888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321040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Arahkan</a:t>
            </a:r>
            <a:endParaRPr lang="en-US" sz="820" dirty="0"/>
          </a:p>
        </p:txBody>
      </p:sp>
      <p:sp>
        <p:nvSpPr>
          <p:cNvPr id="19" name="Text 17"/>
          <p:cNvSpPr/>
          <p:nvPr/>
        </p:nvSpPr>
        <p:spPr>
          <a:xfrm>
            <a:off x="8266176" y="2807208"/>
            <a:ext cx="2962656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Jika prospek ragu, minta mereka cek FAQ lalu lanjut konsultasi.</a:t>
            </a:r>
            <a:endParaRPr lang="en-US" sz="13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3891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F74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MEMBER AREA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58368" y="749808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Ruang kerja harian mitra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417320"/>
            <a:ext cx="7680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Link: https://bio.iwana.digital/?view=member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94360" y="6446520"/>
            <a:ext cx="10972800" cy="0"/>
          </a:xfrm>
          <a:prstGeom prst="line">
            <a:avLst/>
          </a:prstGeom>
          <a:noFill/>
          <a:ln w="12700">
            <a:solidFill>
              <a:srgbClr val="DDE6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6556248"/>
            <a:ext cx="45720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0058400" y="6556248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73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Mitra | 09</a:t>
            </a:r>
            <a:endParaRPr lang="en-US" sz="730" dirty="0"/>
          </a:p>
        </p:txBody>
      </p:sp>
      <p:sp>
        <p:nvSpPr>
          <p:cNvPr id="8" name="Shape 6"/>
          <p:cNvSpPr/>
          <p:nvPr/>
        </p:nvSpPr>
        <p:spPr>
          <a:xfrm>
            <a:off x="822960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024128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97280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Mulai</a:t>
            </a:r>
            <a:endParaRPr lang="en-US" sz="820" dirty="0"/>
          </a:p>
        </p:txBody>
      </p:sp>
      <p:sp>
        <p:nvSpPr>
          <p:cNvPr id="11" name="Text 9"/>
          <p:cNvSpPr/>
          <p:nvPr/>
        </p:nvSpPr>
        <p:spPr>
          <a:xfrm>
            <a:off x="1042416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Lihat prioritas dan tugas hari ini.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6236208" y="214884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437376" y="235000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10528" y="242773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Share</a:t>
            </a:r>
            <a:endParaRPr lang="en-US" sz="820" dirty="0"/>
          </a:p>
        </p:txBody>
      </p:sp>
      <p:sp>
        <p:nvSpPr>
          <p:cNvPr id="15" name="Text 13"/>
          <p:cNvSpPr/>
          <p:nvPr/>
        </p:nvSpPr>
        <p:spPr>
          <a:xfrm>
            <a:off x="6455664" y="280720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Ambil caption, gambar, link campaign, dan laporan.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822960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024128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97280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Prospek</a:t>
            </a:r>
            <a:endParaRPr lang="en-US" sz="820" dirty="0"/>
          </a:p>
        </p:txBody>
      </p:sp>
      <p:sp>
        <p:nvSpPr>
          <p:cNvPr id="19" name="Text 17"/>
          <p:cNvSpPr/>
          <p:nvPr/>
        </p:nvSpPr>
        <p:spPr>
          <a:xfrm>
            <a:off x="1042416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Buka lead yang sudah punya nomor WA dan sinyal minat.</a:t>
            </a:r>
            <a:endParaRPr lang="en-US" sz="1320" dirty="0"/>
          </a:p>
        </p:txBody>
      </p:sp>
      <p:sp>
        <p:nvSpPr>
          <p:cNvPr id="20" name="Shape 18"/>
          <p:cNvSpPr/>
          <p:nvPr/>
        </p:nvSpPr>
        <p:spPr>
          <a:xfrm>
            <a:off x="6236208" y="3566160"/>
            <a:ext cx="5120640" cy="1133856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DE6F2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437376" y="3767328"/>
            <a:ext cx="1463040" cy="310896"/>
          </a:xfrm>
          <a:prstGeom prst="roundRect">
            <a:avLst>
              <a:gd name="adj" fmla="val 35294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510528" y="3845052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Hasil</a:t>
            </a:r>
            <a:endParaRPr lang="en-US" sz="820" dirty="0"/>
          </a:p>
        </p:txBody>
      </p:sp>
      <p:sp>
        <p:nvSpPr>
          <p:cNvPr id="23" name="Text 21"/>
          <p:cNvSpPr/>
          <p:nvPr/>
        </p:nvSpPr>
        <p:spPr>
          <a:xfrm>
            <a:off x="6455664" y="4224528"/>
            <a:ext cx="46817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Cek views, clicks, hot lead, warm lead, dan progress.</a:t>
            </a:r>
            <a:endParaRPr lang="en-US" sz="13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IWANA Digital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 Kerja Harian Mitra IWANA</dc:title>
  <dc:subject>Training Mitra IWANA</dc:subject>
  <dc:creator>IWANA Digital</dc:creator>
  <cp:lastModifiedBy>IWANA Digital</cp:lastModifiedBy>
  <cp:revision>1</cp:revision>
  <dcterms:created xsi:type="dcterms:W3CDTF">2026-06-02T16:17:55Z</dcterms:created>
  <dcterms:modified xsi:type="dcterms:W3CDTF">2026-06-02T16:17:55Z</dcterms:modified>
</cp:coreProperties>
</file>