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slideMasters/slideMaster53.xml" ContentType="application/vnd.openxmlformats-officedocument.presentationml.slideMaster+xml"/>
  <Override PartName="/ppt/slides/slide53.xml" ContentType="application/vnd.openxmlformats-officedocument.presentationml.slide+xml"/>
  <Override PartName="/ppt/slideMasters/slideMaster54.xml" ContentType="application/vnd.openxmlformats-officedocument.presentationml.slideMaster+xml"/>
  <Override PartName="/ppt/slides/slide54.xml" ContentType="application/vnd.openxmlformats-officedocument.presentationml.slide+xml"/>
  <Override PartName="/ppt/slideMasters/slideMaster55.xml" ContentType="application/vnd.openxmlformats-officedocument.presentationml.slideMaster+xml"/>
  <Override PartName="/ppt/slides/slide55.xml" ContentType="application/vnd.openxmlformats-officedocument.presentationml.slide+xml"/>
  <Override PartName="/ppt/slideMasters/slideMaster56.xml" ContentType="application/vnd.openxmlformats-officedocument.presentationml.slideMaster+xml"/>
  <Override PartName="/ppt/slides/slide56.xml" ContentType="application/vnd.openxmlformats-officedocument.presentationml.slide+xml"/>
  <Override PartName="/ppt/slideMasters/slideMaster57.xml" ContentType="application/vnd.openxmlformats-officedocument.presentationml.slideMaster+xml"/>
  <Override PartName="/ppt/slides/slide57.xml" ContentType="application/vnd.openxmlformats-officedocument.presentationml.slide+xml"/>
  <Override PartName="/ppt/slideMasters/slideMaster58.xml" ContentType="application/vnd.openxmlformats-officedocument.presentationml.slideMaster+xml"/>
  <Override PartName="/ppt/slides/slide58.xml" ContentType="application/vnd.openxmlformats-officedocument.presentationml.slide+xml"/>
  <Override PartName="/ppt/slideMasters/slideMaster59.xml" ContentType="application/vnd.openxmlformats-officedocument.presentationml.slideMaster+xml"/>
  <Override PartName="/ppt/slides/slide59.xml" ContentType="application/vnd.openxmlformats-officedocument.presentationml.slide+xml"/>
  <Override PartName="/ppt/slideMasters/slideMaster60.xml" ContentType="application/vnd.openxmlformats-officedocument.presentationml.slideMaster+xml"/>
  <Override PartName="/ppt/slides/slide60.xml" ContentType="application/vnd.openxmlformats-officedocument.presentationml.slide+xml"/>
  <Override PartName="/ppt/slideMasters/slideMaster61.xml" ContentType="application/vnd.openxmlformats-officedocument.presentationml.slideMaster+xml"/>
  <Override PartName="/ppt/slides/slide61.xml" ContentType="application/vnd.openxmlformats-officedocument.presentationml.slide+xml"/>
  <Override PartName="/ppt/slideMasters/slideMaster62.xml" ContentType="application/vnd.openxmlformats-officedocument.presentationml.slideMaster+xml"/>
  <Override PartName="/ppt/slides/slide62.xml" ContentType="application/vnd.openxmlformats-officedocument.presentationml.slide+xml"/>
  <Override PartName="/ppt/slideMasters/slideMaster63.xml" ContentType="application/vnd.openxmlformats-officedocument.presentationml.slideMaster+xml"/>
  <Override PartName="/ppt/slides/slide63.xml" ContentType="application/vnd.openxmlformats-officedocument.presentationml.slide+xml"/>
  <Override PartName="/ppt/slideMasters/slideMaster64.xml" ContentType="application/vnd.openxmlformats-officedocument.presentationml.slideMaster+xml"/>
  <Override PartName="/ppt/slides/slide64.xml" ContentType="application/vnd.openxmlformats-officedocument.presentationml.slide+xml"/>
  <Override PartName="/ppt/slideMasters/slideMaster65.xml" ContentType="application/vnd.openxmlformats-officedocument.presentationml.slideMaster+xml"/>
  <Override PartName="/ppt/slides/slide65.xml" ContentType="application/vnd.openxmlformats-officedocument.presentationml.slide+xml"/>
  <Override PartName="/ppt/slideMasters/slideMaster66.xml" ContentType="application/vnd.openxmlformats-officedocument.presentationml.slideMaster+xml"/>
  <Override PartName="/ppt/slides/slide66.xml" ContentType="application/vnd.openxmlformats-officedocument.presentationml.slide+xml"/>
  <Override PartName="/ppt/slideMasters/slideMaster67.xml" ContentType="application/vnd.openxmlformats-officedocument.presentationml.slideMaster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notesMasterIdLst>
    <p:notesMasterId r:id="rId6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7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5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1.xml"/>
		</Relationships>
</file>

<file path=ppt/notesSlides/_rels/notesSlide5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2.xml"/>
		</Relationships>
</file>

<file path=ppt/notesSlides/_rels/notesSlide5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3.xml"/>
		</Relationships>
</file>

<file path=ppt/notesSlides/_rels/notesSlide5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4.xml"/>
		</Relationships>
</file>

<file path=ppt/notesSlides/_rels/notesSlide5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5.xml"/>
		</Relationships>
</file>

<file path=ppt/notesSlides/_rels/notesSlide5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6.xml"/>
		</Relationships>
</file>

<file path=ppt/notesSlides/_rels/notesSlide5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7.xml"/>
		</Relationships>
</file>

<file path=ppt/notesSlides/_rels/notesSlide5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8.xml"/>
		</Relationships>
</file>

<file path=ppt/notesSlides/_rels/notesSlide5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9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6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0.xml"/>
		</Relationships>
</file>

<file path=ppt/notesSlides/_rels/notesSlide6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1.xml"/>
		</Relationships>
</file>

<file path=ppt/notesSlides/_rels/notesSlide6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2.xml"/>
		</Relationships>
</file>

<file path=ppt/notesSlides/_rels/notesSlide6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3.xml"/>
		</Relationships>
</file>

<file path=ppt/notesSlides/_rels/notesSlide6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4.xml"/>
		</Relationships>
</file>

<file path=ppt/notesSlides/_rels/notesSlide6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5.xml"/>
		</Relationships>
</file>

<file path=ppt/notesSlides/_rels/notesSlide6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6.xml"/>
		</Relationships>
</file>

<file path=ppt/notesSlides/_rels/notesSlide6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7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0-1.png"/><Relationship Id="rId2" Type="http://schemas.openxmlformats.org/officeDocument/2006/relationships/image" Target="../media/image-6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5-1.png"/><Relationship Id="rId2" Type="http://schemas.openxmlformats.org/officeDocument/2006/relationships/image" Target="../media/image-65-2.png"/><Relationship Id="rId3" Type="http://schemas.openxmlformats.org/officeDocument/2006/relationships/image" Target="../media/image-65-3.png"/><Relationship Id="rId4" Type="http://schemas.openxmlformats.org/officeDocument/2006/relationships/image" Target="../media/image-6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711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58368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640080" y="1078992"/>
            <a:ext cx="7498080" cy="98755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43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Tutorial Operator Detail</a:t>
            </a:r>
            <a:endParaRPr lang="en-US" sz="4300" dirty="0"/>
          </a:p>
        </p:txBody>
      </p:sp>
      <p:sp>
        <p:nvSpPr>
          <p:cNvPr id="4" name="Text 2"/>
          <p:cNvSpPr/>
          <p:nvPr/>
        </p:nvSpPr>
        <p:spPr>
          <a:xfrm>
            <a:off x="658368" y="2331720"/>
            <a:ext cx="67665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CBD5E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AI, Push Journey, Leader, dan Member dibuat sebagai alur kerja harian yang tidak membingungkan operator.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658368" y="3246120"/>
            <a:ext cx="2377440" cy="292608"/>
          </a:xfrm>
          <a:prstGeom prst="roundRect">
            <a:avLst>
              <a:gd name="adj" fmla="val 18750"/>
            </a:avLst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31520" y="3323844"/>
            <a:ext cx="22311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real auto-send OFF</a:t>
            </a:r>
            <a:endParaRPr lang="en-US" sz="720" dirty="0"/>
          </a:p>
        </p:txBody>
      </p:sp>
      <p:sp>
        <p:nvSpPr>
          <p:cNvPr id="7" name="Text 5"/>
          <p:cNvSpPr/>
          <p:nvPr/>
        </p:nvSpPr>
        <p:spPr>
          <a:xfrm>
            <a:off x="7452360" y="4800600"/>
            <a:ext cx="3840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Harian / Advanced / Guard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Reply Diagnostic + Activation Request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Menjawab pertanyaan utama: kenapa WA inbound belum membalas otomatis.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685800" y="1600200"/>
            <a:ext cx="3429000" cy="27432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86968" y="1801368"/>
            <a:ext cx="3026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DIAGNOSTIC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886968" y="2103120"/>
            <a:ext cx="3026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Blocker terlihat jelas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86968" y="2560320"/>
            <a:ext cx="302666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Provider manual, policy OFF, queue belum ready, bridge dry-run, quiet hours, opt-out, atau limit akan tampil sebagai alasan.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389120" y="1600200"/>
            <a:ext cx="3429000" cy="27432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90288" y="1801368"/>
            <a:ext cx="3026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13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4590288" y="2103120"/>
            <a:ext cx="3026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Owner decision pack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4590288" y="2560320"/>
            <a:ext cx="302666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Activation Req membuat runbook untuk 1 nomor, 1 queue, 1 thread, 1 skenario, dan max 1 reply.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8092440" y="1600200"/>
            <a:ext cx="3154680" cy="2743200"/>
          </a:xfrm>
          <a:prstGeom prst="roundRect">
            <a:avLst>
              <a:gd name="adj" fmla="val 4667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293608" y="1801368"/>
            <a:ext cx="27523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BATAS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8293608" y="2103120"/>
            <a:ext cx="275234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Bukan global unlock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8293608" y="2560320"/>
            <a:ext cx="275234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CBD5E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Tidak ada blast, cold message, atau auto-reply ke semua orang. Pilot naik hanya setelah review.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914400" y="4892040"/>
            <a:ext cx="10149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E11D4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Inbound-only lebih aman, tetapi tetap harus kecil dulu agar nomor WA, mapping, opt-out, dan konteks percakapan tidak salah arah.</a:t>
            </a:r>
            <a:endParaRPr lang="en-US" sz="1550" dirty="0"/>
          </a:p>
        </p:txBody>
      </p:sp>
      <p:sp>
        <p:nvSpPr>
          <p:cNvPr id="18" name="Shape 16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Controlled 1 Thread Pilot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Cara mulai membalas inbound tanpa membuka global auto-send.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685800" y="1600200"/>
            <a:ext cx="3429000" cy="27432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86968" y="1801368"/>
            <a:ext cx="3026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ACTIVATE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886968" y="2103120"/>
            <a:ext cx="3026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Scope sempit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86968" y="2560320"/>
            <a:ext cx="302666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 nomor, 1 queue, 1 thread, 1 skenario, max 1 reply. Activation belum mengirim WA.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389120" y="1600200"/>
            <a:ext cx="3429000" cy="27432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90288" y="1801368"/>
            <a:ext cx="3026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SEND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4590288" y="2103120"/>
            <a:ext cx="3026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Auto-block guard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4590288" y="2560320"/>
            <a:ext cx="302666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Send 1 Reply diblokir jika bridge dry-run, quiet hours aktif, emergency stop ON, opt-out, atau limit habis.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8092440" y="1600200"/>
            <a:ext cx="3154680" cy="2743200"/>
          </a:xfrm>
          <a:prstGeom prst="roundRect">
            <a:avLst>
              <a:gd name="adj" fmla="val 4667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293608" y="1801368"/>
            <a:ext cx="27523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SCALE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8293608" y="2103120"/>
            <a:ext cx="275234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Review dulu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8293608" y="2560320"/>
            <a:ext cx="275234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CBD5E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Naik tahap hanya setelah post-pilot review dan semua audit aman.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914400" y="4892040"/>
            <a:ext cx="10149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Ini jawaban praktis agar inbound bisa mulai dibalas otomatis secara sangat terbatas, bukan blast atau cold message.</a:t>
            </a:r>
            <a:endParaRPr lang="en-US" sz="1550" dirty="0"/>
          </a:p>
        </p:txBody>
      </p:sp>
      <p:sp>
        <p:nvSpPr>
          <p:cNvPr id="18" name="Shape 16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Pilot Real Number Lock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Semua default pilot WA diarahkan ke nomor asli yang sedang dites.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685800" y="1600200"/>
            <a:ext cx="3429000" cy="27432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86968" y="1801368"/>
            <a:ext cx="3026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NOMOR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886968" y="2103120"/>
            <a:ext cx="3026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0816701262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86968" y="2560320"/>
            <a:ext cx="302666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Normalized: 62816701262. Ini nomor pilot aktif untuk sync inbound, identity, activation, dan controlled send.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389120" y="1600200"/>
            <a:ext cx="3429000" cy="27432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90288" y="1801368"/>
            <a:ext cx="3026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DUMMY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4590288" y="2103120"/>
            <a:ext cx="3026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Tidak jadi default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4590288" y="2560320"/>
            <a:ext cx="302666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Fallback lama 628000000901 dilepas dari jalur aktif agar operator tidak menguji thread yang salah.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8092440" y="1600200"/>
            <a:ext cx="3154680" cy="2743200"/>
          </a:xfrm>
          <a:prstGeom prst="roundRect">
            <a:avLst>
              <a:gd name="adj" fmla="val 4667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293608" y="1801368"/>
            <a:ext cx="27523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GUARD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8293608" y="2103120"/>
            <a:ext cx="275234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Tetap inbound-only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8293608" y="2560320"/>
            <a:ext cx="275234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CBD5E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Global auto-send tetap OFF. Phase 14 masih 1 thread, 1 skenario, max 1 reply terkontrol.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868680" y="4892040"/>
            <a:ext cx="10241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Jika nomor ini sudah mengirim WA masuk, langkah berikutnya adalah Diagnose Reply -&gt; Activate 1 Thread -&gt; Send 1 Reply bila semua guard hijau.</a:t>
            </a:r>
            <a:endParaRPr lang="en-US" sz="1550" dirty="0"/>
          </a:p>
        </p:txBody>
      </p:sp>
      <p:sp>
        <p:nvSpPr>
          <p:cNvPr id="18" name="Shape 16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Pilot Thread Finder Phase 15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Operator tidak perlu mencari queue nomor pilot secara manual.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685800" y="1600200"/>
            <a:ext cx="3429000" cy="27432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86968" y="1801368"/>
            <a:ext cx="3026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FIND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886968" y="2103120"/>
            <a:ext cx="3026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Thread pilot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86968" y="2560320"/>
            <a:ext cx="302666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Cari otomatis thread inbound terbaru yang cocok dengan 62816701262 dan tampilkan diagnostic/blocker.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389120" y="1600200"/>
            <a:ext cx="3429000" cy="27432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90288" y="1801368"/>
            <a:ext cx="3026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4590288" y="2103120"/>
            <a:ext cx="3026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Activation aman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4590288" y="2560320"/>
            <a:ext cx="302666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Buat Phase 13 request + Phase 14 activation untuk 1 thread. Tidak mengirim WA.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8092440" y="1600200"/>
            <a:ext cx="3154680" cy="2743200"/>
          </a:xfrm>
          <a:prstGeom prst="roundRect">
            <a:avLst>
              <a:gd name="adj" fmla="val 4667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293608" y="1801368"/>
            <a:ext cx="27523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SEND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8293608" y="2103120"/>
            <a:ext cx="275234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Tetap terpisah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8293608" y="2560320"/>
            <a:ext cx="275234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CBD5E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Real reply hanya lewat Send 1 Reply dan tetap diblokir jika guard belum hijau.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914400" y="4892040"/>
            <a:ext cx="10149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15 mempercepat pilot inbound-only tanpa membuka blast, cold message, atau global auto-send.</a:t>
            </a:r>
            <a:endParaRPr lang="en-US" sz="1550" dirty="0"/>
          </a:p>
        </p:txBody>
      </p:sp>
      <p:sp>
        <p:nvSpPr>
          <p:cNvPr id="18" name="Shape 16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Post-Pilot Review Phase 16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Setiap percobaan pilot harus punya catatan hasil sebelum naik tahap.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685800" y="1600200"/>
            <a:ext cx="3429000" cy="27432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86968" y="1801368"/>
            <a:ext cx="3026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CHECKLIST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886968" y="2103120"/>
            <a:ext cx="3026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Bukti teknis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86968" y="2560320"/>
            <a:ext cx="302666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Inbound-first, nomor pilot, activation, send attempt, outbox audit, auto-send lock, dan blocker dicek.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389120" y="1600200"/>
            <a:ext cx="3429000" cy="27432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90288" y="1801368"/>
            <a:ext cx="3026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REVIEW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4590288" y="2103120"/>
            <a:ext cx="3026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Hold &amp; monitor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4590288" y="2560320"/>
            <a:ext cx="302666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Review tersimpan ke audit dan queue dengan keputusan konservatif.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8092440" y="1600200"/>
            <a:ext cx="3154680" cy="2743200"/>
          </a:xfrm>
          <a:prstGeom prst="roundRect">
            <a:avLst>
              <a:gd name="adj" fmla="val 4667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293608" y="1801368"/>
            <a:ext cx="27523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SCALE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8293608" y="2103120"/>
            <a:ext cx="275234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Tetap OFF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8293608" y="2560320"/>
            <a:ext cx="275234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CBD5E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16 tidak menaikkan limit, nomor, skenario, blast, atau global auto-reply.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914400" y="4892040"/>
            <a:ext cx="10149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Naik tahap hanya setelah owner membaca post-pilot review dan semua guard tetap hijau.</a:t>
            </a:r>
            <a:endParaRPr lang="en-US" sz="1550" dirty="0"/>
          </a:p>
        </p:txBody>
      </p:sp>
      <p:sp>
        <p:nvSpPr>
          <p:cNvPr id="18" name="Shape 16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Controlled Scale Decision Phase 17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Membuat bahan keputusan owner tanpa menerapkan scale otomatis.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685800" y="1600200"/>
            <a:ext cx="3429000" cy="27432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86968" y="1801368"/>
            <a:ext cx="3026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INPUT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886968" y="2103120"/>
            <a:ext cx="3026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16 bersih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86968" y="2560320"/>
            <a:ext cx="302666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Cek post-pilot review, send status, blocker, checklist, dan outbox audit.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389120" y="1600200"/>
            <a:ext cx="3429000" cy="27432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90288" y="1801368"/>
            <a:ext cx="3026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DRAFT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4590288" y="2103120"/>
            <a:ext cx="3026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Max 3 thread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4590288" y="2560320"/>
            <a:ext cx="302666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Jika candidate, rekomendasi tetap kecil: max 3 thread, 1 reply/thread, 2/hari.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8092440" y="1600200"/>
            <a:ext cx="3154680" cy="2743200"/>
          </a:xfrm>
          <a:prstGeom prst="roundRect">
            <a:avLst>
              <a:gd name="adj" fmla="val 4667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293608" y="1801368"/>
            <a:ext cx="27523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8293608" y="2103120"/>
            <a:ext cx="275234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 apply OFF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8293608" y="2560320"/>
            <a:ext cx="275234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CBD5E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Tidak mengubah provider, policy global, blast, cold message, atau auto-reply massal.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914400" y="4892040"/>
            <a:ext cx="10149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17 adalah decision pack, bukan tombol scale. Owner tetap harus membaca dan memutuskan.</a:t>
            </a:r>
            <a:endParaRPr lang="en-US" sz="1550" dirty="0"/>
          </a:p>
        </p:txBody>
      </p:sp>
      <p:sp>
        <p:nvSpPr>
          <p:cNvPr id="18" name="Shape 16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Owner Approval Gate Phase 18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Keputusan owner dicatat, tetapi scale belum dijalankan.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685800" y="1600200"/>
            <a:ext cx="3429000" cy="27432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86968" y="1801368"/>
            <a:ext cx="3026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OWNER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886968" y="2103120"/>
            <a:ext cx="3026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Approve / Hold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86968" y="2560320"/>
            <a:ext cx="302666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Super Admin mencatat keputusan eksplisit setelah membaca Phase 17.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389120" y="1600200"/>
            <a:ext cx="3429000" cy="27432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90288" y="1801368"/>
            <a:ext cx="3026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GATE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4590288" y="2103120"/>
            <a:ext cx="3026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Apply terpisah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4590288" y="2560320"/>
            <a:ext cx="302666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Approval tidak mengubah policy, provider, limit, atau global auto-send.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8092440" y="1600200"/>
            <a:ext cx="3154680" cy="2743200"/>
          </a:xfrm>
          <a:prstGeom prst="roundRect">
            <a:avLst>
              <a:gd name="adj" fmla="val 4667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293608" y="1801368"/>
            <a:ext cx="27523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SAFETY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8293608" y="2103120"/>
            <a:ext cx="275234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Scale applied false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8293608" y="2560320"/>
            <a:ext cx="275234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CBD5E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Tidak ada blast, cold message, atau auto-reply massal.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914400" y="4892040"/>
            <a:ext cx="10149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18 adalah tanda tangan owner, bukan eksekusi scale. Apply gate wajib terpisah.</a:t>
            </a:r>
            <a:endParaRPr lang="en-US" sz="1550" dirty="0"/>
          </a:p>
        </p:txBody>
      </p:sp>
      <p:sp>
        <p:nvSpPr>
          <p:cNvPr id="18" name="Shape 16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Apply Gate Phase 19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Controlled scale kecil diterapkan sebagai config, bukan send otomatis.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685800" y="1600200"/>
            <a:ext cx="3429000" cy="27432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86968" y="1801368"/>
            <a:ext cx="3026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SCOPE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886968" y="2103120"/>
            <a:ext cx="3026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Max 3 thread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86968" y="2560320"/>
            <a:ext cx="302666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Max 2/hari, 1 reply/thread, inbound-only, dan wajib post-review setiap thread.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389120" y="1600200"/>
            <a:ext cx="3429000" cy="27432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90288" y="1801368"/>
            <a:ext cx="3026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APPLY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4590288" y="2103120"/>
            <a:ext cx="3026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Config only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4590288" y="2560320"/>
            <a:ext cx="302666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Menyimpan controlled scale di pilot config. Tidak mengirim WA saat tombol ditekan.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8092440" y="1600200"/>
            <a:ext cx="3154680" cy="2743200"/>
          </a:xfrm>
          <a:prstGeom prst="roundRect">
            <a:avLst>
              <a:gd name="adj" fmla="val 4667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293608" y="1801368"/>
            <a:ext cx="27523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8293608" y="2103120"/>
            <a:ext cx="275234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Global tetap OFF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8293608" y="2560320"/>
            <a:ext cx="275234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CBD5E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Tidak mengubah policy global, tidak blast, tidak cold message.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914400" y="4892040"/>
            <a:ext cx="10149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19 adalah akhir gate controlled pilot kecil. Production penuh tetap perlu monitoring nyata dan review owner.</a:t>
            </a:r>
            <a:endParaRPr lang="en-US" sz="1550" dirty="0"/>
          </a:p>
        </p:txBody>
      </p:sp>
      <p:sp>
        <p:nvSpPr>
          <p:cNvPr id="18" name="Shape 16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Auto-Reply Runtime Phase 20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Mulai membalas otomatis hanya untuk WA yang masuk duluan.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685800" y="1600200"/>
            <a:ext cx="3429000" cy="27432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86968" y="1801368"/>
            <a:ext cx="3026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TRIGGER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886968" y="2103120"/>
            <a:ext cx="3026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Webhook inbound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86968" y="2560320"/>
            <a:ext cx="302666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Pesan masuk memicu runtime. Sistem membuat/reuse queue dan memakai draft AI.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389120" y="1600200"/>
            <a:ext cx="3429000" cy="27432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90288" y="1801368"/>
            <a:ext cx="3026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GUARD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4590288" y="2103120"/>
            <a:ext cx="3026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Controlled scale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4590288" y="2560320"/>
            <a:ext cx="302666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19 harus aktif, max 3 thread, max 2/hari, 1 reply/thread.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8092440" y="1600200"/>
            <a:ext cx="3154680" cy="2743200"/>
          </a:xfrm>
          <a:prstGeom prst="roundRect">
            <a:avLst>
              <a:gd name="adj" fmla="val 4667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293608" y="1801368"/>
            <a:ext cx="27523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BOUNDARY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8293608" y="2103120"/>
            <a:ext cx="275234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Bukan blast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8293608" y="2560320"/>
            <a:ext cx="2752344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CBD5E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Tidak cold message, tidak daftar nomor, tidak global auto-send bebas.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914400" y="4892040"/>
            <a:ext cx="10149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Ini tujuan WA kita: auto-reply untuk inbound yang valid, bukan outbound blasting.</a:t>
            </a:r>
            <a:endParaRPr lang="en-US" sz="1550" dirty="0"/>
          </a:p>
        </p:txBody>
      </p:sp>
      <p:sp>
        <p:nvSpPr>
          <p:cNvPr id="18" name="Shape 16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Desktop Runtime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Tempat operator cek inbox, auto-reply, dan blocker tanpa berburu tombol.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Klik WA Operasional, tab pertama sekarang Auto Reply.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Panel tengah menampilkan Phase 20, inbox terbaru, dan blocker.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outbound/cold blast tetap tertutup; hanya inbound yang lolos guard.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12-wa-command-runtime-pane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Operasional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Jika WA test belum dibalas, cari status atau blocker di panel Auto Reply ini dulu.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Cara membaca sistem besar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Jangan buka semua menu sekaligus. Pahami role dan level operasi.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685800" y="2057400"/>
            <a:ext cx="3474720" cy="2286000"/>
          </a:xfrm>
          <a:prstGeom prst="roundRect">
            <a:avLst>
              <a:gd name="adj" fmla="val 56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86968" y="2258568"/>
            <a:ext cx="30723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LEVEL 1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886968" y="2560320"/>
            <a:ext cx="30723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Harian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86968" y="3017520"/>
            <a:ext cx="3072384" cy="12070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Safety, campaign, push, WA inbox/queue, leader priority, member daily mission.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389120" y="2057400"/>
            <a:ext cx="3474720" cy="2286000"/>
          </a:xfrm>
          <a:prstGeom prst="roundRect">
            <a:avLst>
              <a:gd name="adj" fmla="val 56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90288" y="2258568"/>
            <a:ext cx="30723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LEVEL 2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4590288" y="2560320"/>
            <a:ext cx="30723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Advanced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4590288" y="3017520"/>
            <a:ext cx="3072384" cy="12070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Template, AI rewrite, memory, simulator, runtime, Google mapping, official readiness.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8092440" y="2057400"/>
            <a:ext cx="3474720" cy="2286000"/>
          </a:xfrm>
          <a:prstGeom prst="roundRect">
            <a:avLst>
              <a:gd name="adj" fmla="val 560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293608" y="2258568"/>
            <a:ext cx="30723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LEVEL 3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8293608" y="2560320"/>
            <a:ext cx="30723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Guard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8293608" y="3017520"/>
            <a:ext cx="3072384" cy="12070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CBD5E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Emergency stop, provider, real pilot gate, daily limit, quiet hours, rollback.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Bridge Real-Send Readiness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Menjelaskan kenapa runtime aktif tetapi WhatsApp belum membalas nyata.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Real Send Dry-run berarti sistem aman, tetapi pengirim WA masih simulasi.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action: set WA_BRIDGE_DRY_RUN=false lalu restart/redeploy bridge.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Pilot tetap satu nomor, limit kecil, dan bukan blasting.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16-wa-bridge-readines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360627"/>
            <a:ext cx="6144768" cy="4301338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Bridge Readiness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Setelah bridge real-send, kirim chat baru dari 0816701262 lalu target statusnya controlled_auto_reply_sent.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21 Controlled Policy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Real-send aktif hanya untuk auto-reply inbound pilot.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Runtime result: controlled_auto_reply_sent.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Provider message id tercatat untuk audit.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Blast, cold message, dan global auto-send tetap OFF.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17-wa-phase21-controlled-polic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360627"/>
            <a:ext cx="6144768" cy="4301338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21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Policy ini menjawab tujuan WA: membalas chat yang masuk duluan, bukan mengirim pesan dingin.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Input Data Jawaban AI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Tempat mengatur persona, data offer, contoh chat, dan template auto-reply.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Isi persona dan data produk agar jawaban tidak generik.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Klik AI Bantu Susun untuk membuat draft natural.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Klik Simpan Template agar inbound berikutnya memakai jawaban ini.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15-wa-ai-reply-studio-for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Reply Studio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21 sudah real-send untuk pilot inbound-only; Phase 22 merapikan menu kerja harian.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22 WA Auto-Reply Studio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Menu operasional dipisah dari monitoring teknis.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Operator bekerja dari Inbox, Template AI, Persona/Memory, dan Takeover.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Queue, Bridge, Schedule, dan Policy dipindah ke Monitoring Teknis.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Auto-reply tetap inbound-only, 1 reply/thread, dan bukan blast/cold message.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18-wa-phase22-autoreply-studi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923"/>
            <a:ext cx="6144768" cy="3454745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22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Jika chat yang sama tidak dibalas lagi, itu guard pilot: thread tersebut sudah mendapat 1 balasan.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23 Smart Reply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Jawaban AI membaca sinyal pertanyaan visitor.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Membaca sinyal: daftar, biaya, manfaat, trust, peluang, link, event, dan jam.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Jika visitor bertanya beberapa hal sekaligus, draft menjawabnya dalam satu alur natural.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Tetap aman: tidak menjanjikan income, tidak overclaim, dan tetap inbound-only.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19-wa-phase23-smart-repl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923"/>
            <a:ext cx="6144768" cy="3454745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23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23 memperbaiki isi jawaban, bukan membuka blast/cold message.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24 CTA Router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Balasan WA mengarahkan visitor ke tujuan yang tepat.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CTA dipilih dari sinyal chat: daftar, bonus, FAQ, Chat AI, atau konsultasi.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Jika lead terhubung ke member/biolink, sistem bisa menambahkan Konsultasi owner.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Saat ini live dalam bentuk teks/link; tombol native WhatsApp disiapkan di phase berikutnya.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20-wa-phase24-cta-rout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24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CTA Router tetap inbound-only: tidak membuka blast, cold message, atau auto-send bebas.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25 WA Live UI &amp; Owner CTA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Center menjadi layar operasional seperti WA Web.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Sidebar WA AI Center dipisah menjadi Inbox, Auto Responder, Takeover, Guard, dan Monitoring/QR.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Operator bekerja dari inbox/thread/chat draft, bukan tombol teknis yang lompat-lompat.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CTA hanya muncul jika owner/biolink mitra terbaca, sehingga link tidak jatuh ke halaman umum.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21-wa-phase25-live-ui-owner-cta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25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Direct WA tanpa mapping owner tidak diberi CTA umum. Sistem menunggu mapping lead/biolink agar arahnya tepat.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25 Live Fix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Setiap submenu WA punya workspace berbeda.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Inbox menampilkan ruang chat dan thread.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 Responder menampilkan editor template/persona.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Takeover, Guard, dan Monitoring/QR tidak lagi memakai tampilan yang sama.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22-wa-phase25-distinct-workspaces-liv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Live Fix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Fix ini menutup masalah submenu yang terlihat sama walaupun namanya berbeda.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25 Thread &amp; Template Fix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Inbox digroup per thread, Auto Responder bisa memakai library.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Inbox kiri tidak lagi satu kartu per pesan, tetapi digroup per kontak/thread.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Area tengah menampilkan isi chat aktif dan draft AI.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Library template bisa diklik untuk mengisi editor, lengkap dengan placeholder CTA owner dan memory.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23-wa-phase25-thread-template-fix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Thread Fix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Tombol Runtime bukan tombol kirim manual; tombol itu dipindahkan sebagai cek teknis di Guard/Monitoring.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26 QR Manager &amp; Biolink Brain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Monitoring WA membaca session bridge, QR, event, dan konteks owner.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Monitoring / QR menampilkan instance, connected, butuh QR, dan event error.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Jika session online, operator tidak perlu scan ulang; jika QR muncul, panel siap dipakai scan.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Draft WA mulai memakai knowledge dan ringkasan Chat AI biolink owner saat owner terbaca.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24-wa-phase26-qr-biolink-brai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26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26 tetap inbound-only. QR/bridge hanya menjaga koneksi, bukan membuka blast/cold message.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Super Admin: mulai dari menu harian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Super Admin memakai sistem sebagai command room, bukan tempat scroll semua panel.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22199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2148840"/>
            <a:ext cx="50840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Safety &amp; System: cek health, monitoring, runtime, WA lock.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60904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87752"/>
            <a:ext cx="50840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Campaign Tracking: lihat source/campaign yang menghasilkan lead.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099816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26664"/>
            <a:ext cx="50840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Visitor Push: cek opt-in, H+, sent/failed.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749808" y="353872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69264" y="3465576"/>
            <a:ext cx="50840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Center: inbox, queue, takeover, bridge health.</a:t>
            </a:r>
            <a:endParaRPr lang="en-US" sz="1220" dirty="0"/>
          </a:p>
        </p:txBody>
      </p:sp>
      <p:sp>
        <p:nvSpPr>
          <p:cNvPr id="13" name="Shape 11"/>
          <p:cNvSpPr/>
          <p:nvPr/>
        </p:nvSpPr>
        <p:spPr>
          <a:xfrm>
            <a:off x="6345936" y="694944"/>
            <a:ext cx="4681728" cy="5458968"/>
          </a:xfrm>
          <a:prstGeom prst="roundRect">
            <a:avLst>
              <a:gd name="adj" fmla="val 234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4" name="Image 0" descr="F:\iwana-ai-clean\docs\tutorial-screenshots\06-superadmin-dashboard-to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1836928"/>
            <a:ext cx="4572000" cy="3175000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547104" y="896112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620256" y="973836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Super Admin</a:t>
            </a:r>
            <a:endParaRPr lang="en-US" sz="720" dirty="0"/>
          </a:p>
        </p:txBody>
      </p:sp>
      <p:sp>
        <p:nvSpPr>
          <p:cNvPr id="17" name="Shape 14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27 Owner Mapping &amp; Operator Action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Operator bisa menetapkan owner WA dan menandai thread selesai.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Inbox menampilkan panel Assign Owner saat chat belum terhubung ke biolink/member.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Setelah owner dipilih, sistem menghitung ulang draft, CTA owner, dan konteks Chat AI/knowledge.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Tombol Resolved membantu merapikan thread yang sudah selesai ditangani.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25-wa-phase27-owner-acti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27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Owner mapping menjaga CTA tidak salah alamat. Fitur ini tidak mengirim blast dan tetap inbound-only.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28 Thread Interaction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Inbox mulai dipakai seperti meja chat harian operator.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Daftar kiri bisa difilter: semua, no owner, blocked, sent, resolved, dan takeover.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Klik satu thread untuk melihat pesan masuk, draft AI, status guard, dan CTA owner di tengah.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Approve Reply dan Takeover Manual tersedia sebagai aksi operator tanpa membuka blast/cold message.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26-wa-phase28-thread-interacti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28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Approve Reply hanya menandai draft; pengiriman tetap mengikuti gate inbound-only, quiet hours, limit, opt-out, dan policy pilot.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29 Manual Composer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Inbox mulai terasa seperti meja chat WA Web.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Bubble inbound tampil di kiri, draft/balasan AI tampil di kanan.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Operator bisa menulis dan menyimpan draft manual dari thread aktif.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Draft manual masuk takeover flow dan tidak mengirim WhatsApp otomatis.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28-wa-phase29-manual-compos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29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Composer ini untuk human takeover. Real send tetap dikunci oleh gate dan policy inbound-only.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30 Outbox / Sent Bubbles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Outbox bridge tampil sebagai bubble di thread WA.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Backend WA Inbox membawa outboundReplies dari whatsapp_bridge_outbox.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Bubble kanan menampilkan sent, pending, atau blocked lengkap dengan blocker.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Operator bisa membaca bukti kirim tanpa membuka monitoring teknis dulu.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29-wa-phase30-outbox-bubbl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30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Fitur ini hanya menampilkan bukti outbox. Gate inbound-only, opt-out, quiet hours, limit, dan audit tetap aktif.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31 QR / Session Manager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Monitoring WA dibuat operasional untuk operator non-teknis.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Panel status besar: Online, Butuh Scan QR, Heartbeat Lama, atau Offline.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Instruksi aksi langsung muncul sesuai kondisi bridge.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Copy Health membantu troubleshooting tanpa membaca JSON mentah.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30-wa-phase31-session-manag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31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31 menutup kebingungan QR/session: operator cukup lihat status besar dan ikuti instruksi aksi.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32 Otak Chat AI Biolink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Sumber jawaban WA AI sekarang terlihat di WA Inbox.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AI memakai konteks dari ai_knowledge, ai_threads, dan ai_leads milik owner biolink.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Panel kanan menampilkan owner, source count, matched knowledge, dan cuplikan konteks.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Jika owner belum terbaca, operator tahu harus assign owner sebelum CTA personal dipakai.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31-wa-phase32-chat-ai-brain-visibl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32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32 menjawab: implementasi otak Chat AI ada di backend dan sekarang terlihat jelas di layar WA Inbox.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33 Owner Attribution + CTA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AI tahu thread ini diarahkan ke owner/biolink siapa.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Panel kanan menampilkan metode attribution: lead WA, biolink/Chat AI, manual assign, atau missing owner.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CTA Chat AI, FAQ, Kalkulator Bonus, Daftar, dan Konsultasi tampil sebagai tombol bila owner terbaca.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Jika owner belum terbaca, CTA personal ditahan agar tidak salah alamat.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32-wa-phase33-owner-attribution-cta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33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33 merapikan jembatan dari biolink/Chat AI ke WA AI: owner terlihat, CTA mengikuti owner.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34 CTA Tracking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Klik CTA WA AI masuk analytics sebelum redirect.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CTA WA AI memakai tracking link /api/wa/cta yang aman dan hanya mengarah ke domain yang diizinkan.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 wa_ai_cta_click menyimpan owner, ctaKey, label, target URL, thread id, dan inbox id.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Klik CTA memperbarui visitor profile, lead score, drip lifecycle, dan follow-up task.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33-wa-phase34-cta-trackin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34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34 membuat jalur dari WA AI ke Chat AI/FAQ/Kalkulator/Daftar/Konsultasi bisa diukur.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35 Pilot Test Limit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Nomor test WA bisa dipakai berulang untuk QA.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Nomor 0816701262 / 62816701262 dikenali sebagai pilot test runtime.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Limit test: sampai 20 balasan per hari dan 10 balasan per thread untuk nomor pilot.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Guard tetap aktif: inbound-only, opt-out, blacklist, emergency stop, owner/member, bridge, dan audit.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34-wa-phase35-pilot-test-limi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35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35 membuka ruang test tanpa membuka blast/cold message dan tanpa menambah tombol baru di Super Admin.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36 Quality Ringkas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Nomor test bebas limit, status WA dibaca cepat.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Nomor 0816701262 / 62816701262 sekarang tidak dibatasi limit harian atau limit thread untuk kebutuhan testing.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Guard tetap aktif: inbound-only, STOP/opt-out, blacklist, emergency stop, owner/member, bridge, dan audit.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Inbox menampilkan Quality Ringkas: reply, CTA, otak Chat AI, dan escalation tanpa menambah tombol baru.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35-wa-phase36-quality-unlimited-tes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36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36 membuat testing WA AI lebih lancar, tetapi jalur sistem tetap hanya membalas chat yang masuk duluan.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AI: jangan mulai dari semua fitur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Operator harian cukup menguasai 4 tombol pertama.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31520" y="1965960"/>
            <a:ext cx="2560320" cy="2011680"/>
          </a:xfrm>
          <a:prstGeom prst="roundRect">
            <a:avLst>
              <a:gd name="adj" fmla="val 636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32688" y="2167128"/>
            <a:ext cx="21579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932688" y="2468880"/>
            <a:ext cx="21579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Inbox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932688" y="2926080"/>
            <a:ext cx="2157984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Pesan masuk dari orang yang menghubungi duluan.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3520440" y="1965960"/>
            <a:ext cx="2560320" cy="2011680"/>
          </a:xfrm>
          <a:prstGeom prst="roundRect">
            <a:avLst>
              <a:gd name="adj" fmla="val 636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721608" y="2167128"/>
            <a:ext cx="21579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3721608" y="2468880"/>
            <a:ext cx="21579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Queue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3721608" y="2926080"/>
            <a:ext cx="2157984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Draft balasan yang perlu direview manusia.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6309360" y="1965960"/>
            <a:ext cx="2560320" cy="2011680"/>
          </a:xfrm>
          <a:prstGeom prst="roundRect">
            <a:avLst>
              <a:gd name="adj" fmla="val 636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10528" y="2167128"/>
            <a:ext cx="21579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6510528" y="2468880"/>
            <a:ext cx="21579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Takeover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6510528" y="2926080"/>
            <a:ext cx="2157984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Kasus sensitif diambil manusia.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9098280" y="1965960"/>
            <a:ext cx="2377440" cy="2011680"/>
          </a:xfrm>
          <a:prstGeom prst="roundRect">
            <a:avLst>
              <a:gd name="adj" fmla="val 636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299448" y="2167128"/>
            <a:ext cx="19751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9299448" y="2468880"/>
            <a:ext cx="197510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Bridge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9299448" y="2926080"/>
            <a:ext cx="1975104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Cek connected, dry-run, dan guard.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914400" y="4754880"/>
            <a:ext cx="9966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11D4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Template, rewrite, memory, simulator, dan pilot gate adalah Advanced. Jangan dibuka dulu saat operasi harian normal.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37 Test WA + Blocker Ringkas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Testing real WA dibuat lebih mudah dipahami.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Blocker WA diterjemahkan menjadi alasan dan langkah berikutnya, bukan teks teknis mentah.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Popup runtime tidak lagi menampilkan JSON mentah ketika guard menahan pengiriman.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Audit visual AI Agent dikunci: operasional, teknis, WA AI Center, Campaign, Biolink, smart routing, dan Chat AI.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36-wa-phase37-test-blocker-audi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37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37 menjaga testing tetap praktis untuk operator dan menjadi pintu masuk audit visual keseluruhan.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38 Visual Audit Tahap 1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Menu dan tombol dipetakan sebelum dipindahkan.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Temuan utama: nav lama dan command center baru masih hidup bersamaan.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AI Center, Dashboard Admin, dan Push Journey masih mencampur operasional harian dengan teknis.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Keputusan arah: command center menjadi pintu utama, halaman lama menjadi fallback teknis.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37-phase38-visual-audit-stage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38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38 mengunci peta kerja supaya perapihan UI berikutnya tetap searah dengan tujuan AI Agent.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39 WA Center Harian vs Teknis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Tombol operator dipisahkan dari panel teknis.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Tampil utama: WA Inbox, Auto Responder, Template AI, Persona, Takeover, dan Refresh.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Monitoring teknis dilipat: Queue, Bridge/QR, Schedule, Safety, dan preset cepat.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Fungsi lama tetap ada, tetapi operator harian tidak langsung melihat tombol teknis.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38-phase39-wa-center-daily-tech-spli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39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39 membuat WA AI Center lebih dekat ke ruang kerja WhatsApp, bukan panel debug.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40 WA Inbox Entry Utama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Klik WA AI Center langsung membuka inbox command.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Routing WA AI Center diarahkan ke command workspace WA, subtab autoreply.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Halaman legacy WA tetap tersedia untuk detail teknis/fallback, tetapi bukan pintu utama.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Operator langsung masuk ke thread, draft AI, CTA owner, takeover, dan blocker ringkas.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39-phase40-wa-inbox-entr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40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40 menjadikan WA AI Center terasa seperti ruang kerja inbox, bukan halaman teknis.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41 Dashboard + Push Audit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Dashboard Admin dan Push Journey dipetakan sebelum dirapikan.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Dashboard Admin masih mencampur database/AI Agent harian dengan domain, sync, segment, reset, patch, dan prompt teknis.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Push Journey mencampur status/template/due queue dengan dry-run, topic test, direct token, dan tombol test due.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Next Phase 42: panel harian jadi utama, tombol teknis masuk drawer, dan routing Push diarahkan jelas ke visitorPush.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40-phase41-dashboard-push-audi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41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41 menjaga agar perapihan berikutnya tidak menambah kebingungan: harian di depan, teknis di belakang.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42 Admin Push + WA 100% View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Perapihan UI tanpa menambah banyak tombol baru.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Push Journey: tombol test/dry-run/direct token masuk drawer Testing Teknis; label kirim due menjadi opt-in only.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Inbox: rightbar diperkecil, chat thread diperluas, panel kanan dibuat ringkas untuk browser 100%.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 Responder: form, persona, draft, dan library dipadatkan; inbound tanpa owner mulai punya rekomendasi Smart Routing KPI.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41-phase42-admin-push-wa-100view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42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42 membuat operator melihat kerja utama lebih dulu: chat, template, due queue, dan log. Teknis tetap ada, tapi dilipat.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43 Smart Routing Backend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Inbound WA tanpa owner diarahkan dengan KPI, bukan random murni.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Backend menandai no-owner inbound sebagai unassigned_inbound_lead dan menghitung kandidat member/leader.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Scoring memakai profil lengkap, status aktif, aktivitas 7 hari, klik WA, AI chat, lead/hot lead, beban thread, dan rotasi harian.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Smart routing hanya memilih owner/penanggung jawab. WA tetap inbound-only dan melewati guard runtime.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42-phase43-smart-routing-backen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43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43 membuat lead WA tanpa owner tidak menggantung, tetapi tetap aman: assignment owner dulu, bukan kirim massal.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44 Chat AI Brain + Role Audit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Chat AI diposisikan sebagai otak utama AI Agent lintas channel.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Chat AI biolink sudah aktif sebagai pintu edukasi: CTA FAQ, bonus, daftar, konsultasi, dan campaign.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AI sudah membaca otak Chat AI/biolink saat owner terbaca; no-owner inbound dibantu smart routing Phase 43.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Next Phase 45: buat kontrak brain berisi intent, stage, confidence, owner, memory, CTA, next action, task member, dan task leader.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43-phase44-chat-ai-role-audi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44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44 mengunci arah role: Leader bantu tim, Member kerja harian, Biolink edukasi Chat AI, Campaign menonjolkan WA AI inbound.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45 Chat AI Brain Contract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Satu format keputusan untuk semua modul AI Agent.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Backend menambahkan buildChatAiBrainContract(): intent, stage, confidence, owner, memory, CTA, next action, takeover, task member, dan task leader.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Chat AI biolink menyimpan brain contract ke ai_leads dan followup_tasks.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AI inbound menyimpan contract ke whatsapp_inbox, whatsapp_threads, ai_leads, dan followup_tasks tanpa membuka blast/cold message.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44-phase45-chat-ai-brain-contrac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45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45 membuat IWANA mulai membaca satu bahasa keputusan: jawab apa, CTA apa, task siapa, dan kapan human takeover.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46-47 Brain UI + Campaign WA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Brain Contract terlihat; campaign memakai WA AI floating.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Inbox menampilkan AI Brain Contract: stage, confidence, intent/CTA, next action, task member/leader, dan guard.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Campaign Page tidak lagi menaruh blok WA AI di hero; tombol WA AI melayang baru muncul setelah visitor scroll ke section kedua.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Popup template membuka WhatsApp dengan pesan awal, lalu halaman campaign diarahkan ke biolink/Chat AI agar alur edukasi tetap utama.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46-phase47-fix-floating-wa-ai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47 Fix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Batch ini aman karena hanya menampilkan keputusan AI dan memperjelas positioning campaign. Tidak ada blast/cold message.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Center: tampilan operator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Blok Operasional Harian sekarang ditempatkan di atas agar operator tidak tersesat.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22376" y="1088136"/>
            <a:ext cx="10762488" cy="5093208"/>
          </a:xfrm>
          <a:prstGeom prst="roundRect">
            <a:avLst>
              <a:gd name="adj" fmla="val 215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6" name="Image 0" descr="F:\iwana-ai-clean\docs\tutorial-screenshots\10-superadmin-wa-center-to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514" y="1143000"/>
            <a:ext cx="7176211" cy="498348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923544" y="128930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96696" y="136702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Center</a:t>
            </a:r>
            <a:endParaRPr lang="en-US" sz="720" dirty="0"/>
          </a:p>
        </p:txBody>
      </p:sp>
      <p:sp>
        <p:nvSpPr>
          <p:cNvPr id="9" name="Shape 6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48-49 Leader + Member Tasks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Chat AI Brain mulai turun menjadi kerja harian.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Member Area membaca taskForMember dan nextBestAction sebagai misi harian yang bisa dikerjakan manual.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Leader Coach Brief membaca taskForLeader agar leader tahu member mana yang perlu dibantu lebih dulu.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Tidak ada tombol kirim otomatis baru; output tetap arahan, script, dan prioritas kerja.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47-phase48-49-leader-member-task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48-49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48-49 membuat AI Agent mulai memberi kerja harian ke member dan leader, bukan hanya tampil sebagai data teknis.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50 Chat AI + WA AI Entry UI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Visitor entry dipoles tanpa menambah tombol baru.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Icon Chat AI mobile dibuat lebih menonjol agar tidak terlihat seperti tombol kosong.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Floating WA AI diberi animasi pulse dan hover tooltip yang menjelaskan fungsi secara singkat.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Popup WA AI diperkecil, copy dibuat lebih action-oriented, dan Chat AI biolink dibuat lebih lega.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48-phase50-chat-ai-wa-entry-ui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50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50 memperkuat jalur visitor: biolink tetap utama, Chat AI lebih nyaman, WA AI memancing inbound dengan halus.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51 Agent Queue Final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Prioritas lintas modul masuk antrean kerja harian.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Endpoint final-build-queue membaca AI Agent Core Final dan membuat item agent_auto_queue.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Sumber sinyal: lead, WA, campaign, push, mission member, dan queue agent yang masih open.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Output tetap review/manual approval. Tidak ada WA, push, atau campaign yang dikirim otomatis.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49-phase51-agent-queue-f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51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51 membuat IWANA makin dekat ke AI Agent operasional: bukan hanya tahu data, tapi menyusun prioritas kerja harian.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52 Final Visual Flow Audit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Visitor, Member, Leader, dan Super Admin punya jalur jelas.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Visitor: campaign tetap mengarah ke biolink/Chat AI, WA AI hanya memancing inbound setelah scroll.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606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532888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Member: Daily Mission dan task AI menjadi kerja harian, tanpa istilah teknis.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17296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3099816"/>
            <a:ext cx="38496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Leader: prioritas bantuan member mulai dibaca dari Coach Brief dan taskForLeader.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111496" y="1271016"/>
            <a:ext cx="6254496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2" name="Image 0" descr="F:\iwana-ai-clean\docs\tutorial-screenshots\50-phase52-final-visual-flow-audi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1783080"/>
            <a:ext cx="6144768" cy="345643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5312664" y="147218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85816" y="154990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52</a:t>
            </a:r>
            <a:endParaRPr lang="en-US" sz="720" dirty="0"/>
          </a:p>
        </p:txBody>
      </p:sp>
      <p:sp>
        <p:nvSpPr>
          <p:cNvPr id="15" name="Text 12"/>
          <p:cNvSpPr/>
          <p:nvPr/>
        </p:nvSpPr>
        <p:spPr>
          <a:xfrm>
            <a:off x="868680" y="5806440"/>
            <a:ext cx="10332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42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52 mengunci audit akhir sebelum pilot real WA end-to-end terbatas.</a:t>
            </a:r>
            <a:endParaRPr lang="en-US" sz="1420" dirty="0"/>
          </a:p>
        </p:txBody>
      </p:sp>
      <p:sp>
        <p:nvSpPr>
          <p:cNvPr id="16" name="Shape 13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Alur satu pesan WA masuk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membalas hanya bila semua guard inbound-only lolos.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685800" y="2148840"/>
            <a:ext cx="1600200" cy="16002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86968" y="2350008"/>
            <a:ext cx="11978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886968" y="2651760"/>
            <a:ext cx="11978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Sync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86968" y="3108960"/>
            <a:ext cx="1197864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ambil pesan masuk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2560320" y="2148840"/>
            <a:ext cx="1600200" cy="16002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761488" y="2350008"/>
            <a:ext cx="11978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2761488" y="2651760"/>
            <a:ext cx="11978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Identity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2761488" y="3108960"/>
            <a:ext cx="1197864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map nomor/LID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4434840" y="2148840"/>
            <a:ext cx="1600200" cy="16002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636008" y="2350008"/>
            <a:ext cx="11978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4636008" y="2651760"/>
            <a:ext cx="11978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Queue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4636008" y="3108960"/>
            <a:ext cx="1197864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buat draft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6309360" y="2148840"/>
            <a:ext cx="1600200" cy="16002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510528" y="2350008"/>
            <a:ext cx="11978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6510528" y="2651760"/>
            <a:ext cx="11978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Runtime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6510528" y="3108960"/>
            <a:ext cx="1197864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cek Phase 20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8183880" y="2148840"/>
            <a:ext cx="1600200" cy="16002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385048" y="2350008"/>
            <a:ext cx="11978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750" dirty="0"/>
          </a:p>
        </p:txBody>
      </p:sp>
      <p:sp>
        <p:nvSpPr>
          <p:cNvPr id="23" name="Text 21"/>
          <p:cNvSpPr/>
          <p:nvPr/>
        </p:nvSpPr>
        <p:spPr>
          <a:xfrm>
            <a:off x="8385048" y="2651760"/>
            <a:ext cx="11978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Send/Block</a:t>
            </a:r>
            <a:endParaRPr lang="en-US" sz="1700" dirty="0"/>
          </a:p>
        </p:txBody>
      </p:sp>
      <p:sp>
        <p:nvSpPr>
          <p:cNvPr id="24" name="Text 22"/>
          <p:cNvSpPr/>
          <p:nvPr/>
        </p:nvSpPr>
        <p:spPr>
          <a:xfrm>
            <a:off x="8385048" y="3108960"/>
            <a:ext cx="1197864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kirim atau tahan</a:t>
            </a:r>
            <a:endParaRPr lang="en-US" sz="1050" dirty="0"/>
          </a:p>
        </p:txBody>
      </p:sp>
      <p:sp>
        <p:nvSpPr>
          <p:cNvPr id="25" name="Shape 23"/>
          <p:cNvSpPr/>
          <p:nvPr/>
        </p:nvSpPr>
        <p:spPr>
          <a:xfrm>
            <a:off x="10058400" y="2148840"/>
            <a:ext cx="1600200" cy="1600200"/>
          </a:xfrm>
          <a:prstGeom prst="roundRect">
            <a:avLst>
              <a:gd name="adj" fmla="val 800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10259568" y="2350008"/>
            <a:ext cx="11978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</a:t>
            </a:r>
            <a:endParaRPr lang="en-US" sz="750" dirty="0"/>
          </a:p>
        </p:txBody>
      </p:sp>
      <p:sp>
        <p:nvSpPr>
          <p:cNvPr id="27" name="Text 25"/>
          <p:cNvSpPr/>
          <p:nvPr/>
        </p:nvSpPr>
        <p:spPr>
          <a:xfrm>
            <a:off x="10259568" y="2651760"/>
            <a:ext cx="11978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Takeover</a:t>
            </a:r>
            <a:endParaRPr lang="en-US" sz="1700" dirty="0"/>
          </a:p>
        </p:txBody>
      </p:sp>
      <p:sp>
        <p:nvSpPr>
          <p:cNvPr id="28" name="Text 26"/>
          <p:cNvSpPr/>
          <p:nvPr/>
        </p:nvSpPr>
        <p:spPr>
          <a:xfrm>
            <a:off x="10259568" y="3108960"/>
            <a:ext cx="1197864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CBD5E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operator ambil alih</a:t>
            </a:r>
            <a:endParaRPr lang="en-US" sz="1050" dirty="0"/>
          </a:p>
        </p:txBody>
      </p:sp>
      <p:sp>
        <p:nvSpPr>
          <p:cNvPr id="29" name="Text 27"/>
          <p:cNvSpPr/>
          <p:nvPr/>
        </p:nvSpPr>
        <p:spPr>
          <a:xfrm>
            <a:off x="1097280" y="4572000"/>
            <a:ext cx="9875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Tidak ada blast: sistem hanya merespons lead yang chat duluan.</a:t>
            </a:r>
            <a:endParaRPr lang="en-US" sz="1800" dirty="0"/>
          </a:p>
        </p:txBody>
      </p:sp>
      <p:sp>
        <p:nvSpPr>
          <p:cNvPr id="30" name="Shape 28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Queue: status yang harus dipahami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Queue adalah pagar aman sebelum pesan dikirim.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31520" y="199339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50976" y="1920240"/>
            <a:ext cx="50840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draft: baru dibuat, belum direview.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31520" y="2432304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50976" y="2359152"/>
            <a:ext cx="50840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approved: isi sudah aman, belum tentu dikirim.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31520" y="2871216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50976" y="2798064"/>
            <a:ext cx="50840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ready: siap dikirim manual oleh operator.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731520" y="331012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50976" y="3236976"/>
            <a:ext cx="50840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sent: hanya ditandai setelah benar-benar dikirim.</a:t>
            </a:r>
            <a:endParaRPr lang="en-US" sz="1220" dirty="0"/>
          </a:p>
        </p:txBody>
      </p:sp>
      <p:sp>
        <p:nvSpPr>
          <p:cNvPr id="13" name="Shape 11"/>
          <p:cNvSpPr/>
          <p:nvPr/>
        </p:nvSpPr>
        <p:spPr>
          <a:xfrm>
            <a:off x="731520" y="374904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50976" y="3675888"/>
            <a:ext cx="50840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hold/takeover: jangan diproses AI lagi.</a:t>
            </a:r>
            <a:endParaRPr lang="en-US" sz="1220" dirty="0"/>
          </a:p>
        </p:txBody>
      </p:sp>
      <p:sp>
        <p:nvSpPr>
          <p:cNvPr id="15" name="Shape 13"/>
          <p:cNvSpPr/>
          <p:nvPr/>
        </p:nvSpPr>
        <p:spPr>
          <a:xfrm>
            <a:off x="6345936" y="694944"/>
            <a:ext cx="4681728" cy="5458968"/>
          </a:xfrm>
          <a:prstGeom prst="roundRect">
            <a:avLst>
              <a:gd name="adj" fmla="val 234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6" name="Image 0" descr="F:\iwana-ai-clean\docs\tutorial-screenshots\11-superadmin-wa-queu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1836928"/>
            <a:ext cx="4572000" cy="317500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6547104" y="896112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620256" y="973836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Queue</a:t>
            </a:r>
            <a:endParaRPr lang="en-US" sz="720" dirty="0"/>
          </a:p>
        </p:txBody>
      </p:sp>
      <p:sp>
        <p:nvSpPr>
          <p:cNvPr id="19" name="Shape 16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Advanced: kapan dipakai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Advanced dipakai untuk memperbaiki kualitas draft, bukan untuk operasi cepat.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31520" y="1920240"/>
            <a:ext cx="2560320" cy="2194560"/>
          </a:xfrm>
          <a:prstGeom prst="roundRect">
            <a:avLst>
              <a:gd name="adj" fmla="val 58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32688" y="2121408"/>
            <a:ext cx="21579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TEMPLATE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932688" y="2423160"/>
            <a:ext cx="21579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Format jawaban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932688" y="2880360"/>
            <a:ext cx="2157984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Ubah jika pesan terlalu panjang, kurang sopan, atau tidak sesuai campaign.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3520440" y="1920240"/>
            <a:ext cx="2560320" cy="2194560"/>
          </a:xfrm>
          <a:prstGeom prst="roundRect">
            <a:avLst>
              <a:gd name="adj" fmla="val 58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721608" y="2121408"/>
            <a:ext cx="21579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MEMORY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3721608" y="2423160"/>
            <a:ext cx="21579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Konteks percakapan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3721608" y="2880360"/>
            <a:ext cx="2157984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Simpan intent, risk, kebutuhan, dan next angle agar balasan nyambung.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6309360" y="1920240"/>
            <a:ext cx="2560320" cy="2194560"/>
          </a:xfrm>
          <a:prstGeom prst="roundRect">
            <a:avLst>
              <a:gd name="adj" fmla="val 58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10528" y="2121408"/>
            <a:ext cx="21579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SIMULATOR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6510528" y="2423160"/>
            <a:ext cx="21579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Latihan tanpa kirim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6510528" y="2880360"/>
            <a:ext cx="2157984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Cek apakah jawaban AI masuk akal sebelum real inbound pilot.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9098280" y="1920240"/>
            <a:ext cx="2377440" cy="2194560"/>
          </a:xfrm>
          <a:prstGeom prst="roundRect">
            <a:avLst>
              <a:gd name="adj" fmla="val 58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299448" y="2121408"/>
            <a:ext cx="19751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TAKEOVER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9299448" y="2423160"/>
            <a:ext cx="197510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Manusia ambil alih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9299448" y="2880360"/>
            <a:ext cx="1975104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Untuk komplain, sensitif, salah konteks, atau prospek minta manusia.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Guard: yang tidak disentuh sembarangan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Bagian ini hanya untuk Super Admin dan pilot resmi.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822960" y="1947672"/>
            <a:ext cx="109728" cy="109728"/>
          </a:xfrm>
          <a:prstGeom prst="ellipse">
            <a:avLst/>
          </a:prstGeom>
          <a:solidFill>
            <a:srgbClr val="E11D48"/>
          </a:solidFill>
          <a:ln w="12700">
            <a:solidFill>
              <a:srgbClr val="E11D4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42416" y="1874520"/>
            <a:ext cx="490118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Provider/bridge production.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822960" y="2386584"/>
            <a:ext cx="109728" cy="109728"/>
          </a:xfrm>
          <a:prstGeom prst="ellipse">
            <a:avLst/>
          </a:prstGeom>
          <a:solidFill>
            <a:srgbClr val="E11D48"/>
          </a:solidFill>
          <a:ln w="12700">
            <a:solidFill>
              <a:srgbClr val="E11D4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42416" y="2313432"/>
            <a:ext cx="490118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Limit harian dan quiet hours.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822960" y="2825496"/>
            <a:ext cx="109728" cy="109728"/>
          </a:xfrm>
          <a:prstGeom prst="ellipse">
            <a:avLst/>
          </a:prstGeom>
          <a:solidFill>
            <a:srgbClr val="E11D48"/>
          </a:solidFill>
          <a:ln w="12700">
            <a:solidFill>
              <a:srgbClr val="E11D4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42416" y="2752344"/>
            <a:ext cx="490118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Emergency stop dan fallback manual.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822960" y="3264408"/>
            <a:ext cx="109728" cy="109728"/>
          </a:xfrm>
          <a:prstGeom prst="ellipse">
            <a:avLst/>
          </a:prstGeom>
          <a:solidFill>
            <a:srgbClr val="E11D48"/>
          </a:solidFill>
          <a:ln w="12700">
            <a:solidFill>
              <a:srgbClr val="E11D4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042416" y="3191256"/>
            <a:ext cx="490118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Pilot gate dan real inbound pilot decision.</a:t>
            </a:r>
            <a:endParaRPr lang="en-US" sz="1220" dirty="0"/>
          </a:p>
        </p:txBody>
      </p:sp>
      <p:sp>
        <p:nvSpPr>
          <p:cNvPr id="13" name="Shape 11"/>
          <p:cNvSpPr/>
          <p:nvPr/>
        </p:nvSpPr>
        <p:spPr>
          <a:xfrm>
            <a:off x="822960" y="3703320"/>
            <a:ext cx="109728" cy="109728"/>
          </a:xfrm>
          <a:prstGeom prst="ellipse">
            <a:avLst/>
          </a:prstGeom>
          <a:solidFill>
            <a:srgbClr val="E11D48"/>
          </a:solidFill>
          <a:ln w="12700">
            <a:solidFill>
              <a:srgbClr val="E11D48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42416" y="3630168"/>
            <a:ext cx="490118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Blacklist, opt-out, audit log.</a:t>
            </a:r>
            <a:endParaRPr lang="en-US" sz="1220" dirty="0"/>
          </a:p>
        </p:txBody>
      </p:sp>
      <p:sp>
        <p:nvSpPr>
          <p:cNvPr id="15" name="Text 13"/>
          <p:cNvSpPr/>
          <p:nvPr/>
        </p:nvSpPr>
        <p:spPr>
          <a:xfrm>
            <a:off x="6400800" y="2377440"/>
            <a:ext cx="43891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E11D4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Kalau ragu, jangan ubah. Buka tutorial, cek handoff, lalu minta review.</a:t>
            </a:r>
            <a:endParaRPr lang="en-US" sz="2400" dirty="0"/>
          </a:p>
        </p:txBody>
      </p:sp>
      <p:sp>
        <p:nvSpPr>
          <p:cNvPr id="16" name="Shape 14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Push Journey: beda dari WA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Push berjalan untuk visitor yang sudah memberi izin notifikasi browser.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13055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2057400"/>
            <a:ext cx="50840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Push boleh otomatis jika visitor sudah opt-in.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569464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496312"/>
            <a:ext cx="50840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Production rules memilih template H+ sesuai campaign.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3008376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2935224"/>
            <a:ext cx="50840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tidak dipakai untuk H+ otomatis.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749808" y="344728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69264" y="3374136"/>
            <a:ext cx="50840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Cek due, sent, failed, dan log.</a:t>
            </a:r>
            <a:endParaRPr lang="en-US" sz="1220" dirty="0"/>
          </a:p>
        </p:txBody>
      </p:sp>
      <p:sp>
        <p:nvSpPr>
          <p:cNvPr id="13" name="Shape 11"/>
          <p:cNvSpPr/>
          <p:nvPr/>
        </p:nvSpPr>
        <p:spPr>
          <a:xfrm>
            <a:off x="6345936" y="694944"/>
            <a:ext cx="4681728" cy="5458968"/>
          </a:xfrm>
          <a:prstGeom prst="roundRect">
            <a:avLst>
              <a:gd name="adj" fmla="val 234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4" name="Image 0" descr="F:\iwana-ai-clean\docs\tutorial-screenshots\12-superadmin-push-center-to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1836928"/>
            <a:ext cx="4572000" cy="3175000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547104" y="896112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620256" y="973836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Visitor Push</a:t>
            </a:r>
            <a:endParaRPr lang="en-US" sz="720" dirty="0"/>
          </a:p>
        </p:txBody>
      </p:sp>
      <p:sp>
        <p:nvSpPr>
          <p:cNvPr id="17" name="Shape 14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Push H+ per campaign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Setiap campaign perlu follow-up yang berbeda.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77240" y="1828800"/>
            <a:ext cx="2606040" cy="2331720"/>
          </a:xfrm>
          <a:prstGeom prst="roundRect">
            <a:avLst>
              <a:gd name="adj" fmla="val 549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78408" y="2029968"/>
            <a:ext cx="22037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EDUKASI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978408" y="2331720"/>
            <a:ext cx="220370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H+ baca &amp; tanya AI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978408" y="2788920"/>
            <a:ext cx="2203704" cy="1252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Untuk visitor awareness yang butuh pemahaman dulu.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3566160" y="1828800"/>
            <a:ext cx="2606040" cy="2331720"/>
          </a:xfrm>
          <a:prstGeom prst="roundRect">
            <a:avLst>
              <a:gd name="adj" fmla="val 549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767328" y="2029968"/>
            <a:ext cx="22037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3767328" y="2331720"/>
            <a:ext cx="220370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Reminder &amp; follow-up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3767328" y="2788920"/>
            <a:ext cx="2203704" cy="1252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Untuk webinar, kelas, zoom, atau sesi edukasi.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6355080" y="1828800"/>
            <a:ext cx="2606040" cy="2331720"/>
          </a:xfrm>
          <a:prstGeom prst="roundRect">
            <a:avLst>
              <a:gd name="adj" fmla="val 549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56248" y="2029968"/>
            <a:ext cx="22037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SURVEI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6556248" y="2331720"/>
            <a:ext cx="220370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Segmentasi minat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6556248" y="2788920"/>
            <a:ext cx="2203704" cy="1252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Untuk lead magnet dan form kebutuhan.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9144000" y="1828800"/>
            <a:ext cx="2331720" cy="2331720"/>
          </a:xfrm>
          <a:prstGeom prst="roundRect">
            <a:avLst>
              <a:gd name="adj" fmla="val 549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345168" y="2029968"/>
            <a:ext cx="19293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OFFER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9345168" y="2331720"/>
            <a:ext cx="19293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CTA konsultasi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9345168" y="2788920"/>
            <a:ext cx="1929384" cy="1252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Untuk direct offer atau promo.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914400" y="4800600"/>
            <a:ext cx="10241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5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Push harian lama tetap boleh berjalan. Rules ini khusus visitor journey H+ berbasis camp/utm_campaign.</a:t>
            </a:r>
            <a:endParaRPr lang="en-US" sz="1500" dirty="0"/>
          </a:p>
        </p:txBody>
      </p:sp>
      <p:sp>
        <p:nvSpPr>
          <p:cNvPr id="22" name="Shape 20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AI: fitur yang sudah ada vs next UI layer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Supaya tidak tertukar antara engine pilot dan tampilan WhatsApp Desktop.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685800" y="1600200"/>
            <a:ext cx="3520440" cy="3429000"/>
          </a:xfrm>
          <a:prstGeom prst="roundRect">
            <a:avLst>
              <a:gd name="adj" fmla="val 37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86968" y="1801368"/>
            <a:ext cx="31181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SUDAH ADA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886968" y="2103120"/>
            <a:ext cx="311810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Control &amp; Pilot Board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86968" y="2560320"/>
            <a:ext cx="3118104" cy="23500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Bridge health, inbox/inbound, queue, template, auto reply draft, memory, simulator, pilot gate, takeover, dan guard.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434840" y="1600200"/>
            <a:ext cx="3520440" cy="3429000"/>
          </a:xfrm>
          <a:prstGeom prst="roundRect">
            <a:avLst>
              <a:gd name="adj" fmla="val 37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636008" y="1801368"/>
            <a:ext cx="31181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1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4636008" y="2103120"/>
            <a:ext cx="311810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Desktop Shell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4636008" y="2560320"/>
            <a:ext cx="3118104" cy="23500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Inbox dua kolom: list chat kiri, detail pesan dan draft AI di kanan, tombol copy/manual-reply.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8183880" y="1600200"/>
            <a:ext cx="3154680" cy="3429000"/>
          </a:xfrm>
          <a:prstGeom prst="roundRect">
            <a:avLst>
              <a:gd name="adj" fmla="val 405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385048" y="1801368"/>
            <a:ext cx="27523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1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8385048" y="2103120"/>
            <a:ext cx="275234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Template Studio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8385048" y="2560320"/>
            <a:ext cx="2752344" cy="23500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Panel untuk membuat draft template dari persona, intent, CTA, gaya bahasa, dan batas klaim.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960120" y="5394960"/>
            <a:ext cx="10195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E11D4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Auto-reply real tetap belum dibuka. Saat ini AI membuat draft dan simulasi, lalu manusia review.</a:t>
            </a:r>
            <a:endParaRPr lang="en-US" sz="1550" dirty="0"/>
          </a:p>
        </p:txBody>
      </p:sp>
      <p:sp>
        <p:nvSpPr>
          <p:cNvPr id="18" name="Shape 16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Leader: tugasnya bukan teknis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Leader membantu member bergerak, bukan mengatur bridge, domain, atau API.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49808" y="203911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264" y="1965960"/>
            <a:ext cx="50840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Cek prioritas tim.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749808" y="2478024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9264" y="2404872"/>
            <a:ext cx="50840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Pilih member yang perlu dibantu dulu.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749808" y="2916936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9264" y="2843784"/>
            <a:ext cx="50840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Beri satu instruksi kecil.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749808" y="335584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69264" y="3282696"/>
            <a:ext cx="50840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Cek follow-up lead.</a:t>
            </a:r>
            <a:endParaRPr lang="en-US" sz="1220" dirty="0"/>
          </a:p>
        </p:txBody>
      </p:sp>
      <p:sp>
        <p:nvSpPr>
          <p:cNvPr id="13" name="Shape 11"/>
          <p:cNvSpPr/>
          <p:nvPr/>
        </p:nvSpPr>
        <p:spPr>
          <a:xfrm>
            <a:off x="749808" y="379476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69264" y="3721608"/>
            <a:ext cx="50840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Eskalasi kendala sistem ke Super Admin.</a:t>
            </a:r>
            <a:endParaRPr lang="en-US" sz="1220" dirty="0"/>
          </a:p>
        </p:txBody>
      </p:sp>
      <p:sp>
        <p:nvSpPr>
          <p:cNvPr id="15" name="Shape 13"/>
          <p:cNvSpPr/>
          <p:nvPr/>
        </p:nvSpPr>
        <p:spPr>
          <a:xfrm>
            <a:off x="6345936" y="694944"/>
            <a:ext cx="4681728" cy="2578608"/>
          </a:xfrm>
          <a:prstGeom prst="roundRect">
            <a:avLst>
              <a:gd name="adj" fmla="val 425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6" name="Image 0" descr="F:\iwana-ai-clean\docs\tutorial-screenshots\17-leader-dashboard-to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3194" y="749808"/>
            <a:ext cx="3747211" cy="246888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6547104" y="896112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620256" y="973836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Leader</a:t>
            </a:r>
            <a:endParaRPr lang="en-US" sz="720" dirty="0"/>
          </a:p>
        </p:txBody>
      </p:sp>
      <p:sp>
        <p:nvSpPr>
          <p:cNvPr id="19" name="Shape 16"/>
          <p:cNvSpPr/>
          <p:nvPr/>
        </p:nvSpPr>
        <p:spPr>
          <a:xfrm>
            <a:off x="6345936" y="3465576"/>
            <a:ext cx="4681728" cy="2441448"/>
          </a:xfrm>
          <a:prstGeom prst="roundRect">
            <a:avLst>
              <a:gd name="adj" fmla="val 449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20" name="Image 1" descr="F:\iwana-ai-clean\docs\tutorial-screenshots\18-leader-prioritas-tim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84" y="3520440"/>
            <a:ext cx="3539033" cy="2331720"/>
          </a:xfrm>
          <a:prstGeom prst="rect">
            <a:avLst/>
          </a:prstGeom>
        </p:spPr>
      </p:pic>
      <p:sp>
        <p:nvSpPr>
          <p:cNvPr id="21" name="Shape 17"/>
          <p:cNvSpPr/>
          <p:nvPr/>
        </p:nvSpPr>
        <p:spPr>
          <a:xfrm>
            <a:off x="6547104" y="366674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6620256" y="374446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Prioritas</a:t>
            </a:r>
            <a:endParaRPr lang="en-US" sz="720" dirty="0"/>
          </a:p>
        </p:txBody>
      </p:sp>
      <p:sp>
        <p:nvSpPr>
          <p:cNvPr id="23" name="Shape 19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24" name="Text 20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Leader AI Coach: satu bantuan kecil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Cara paling efektif membantu member adalah satu aksi, bukan banyak instruksi.</a:t>
            </a:r>
            <a:endParaRPr lang="en-US" sz="1150" dirty="0"/>
          </a:p>
        </p:txBody>
      </p:sp>
      <p:sp>
        <p:nvSpPr>
          <p:cNvPr id="5" name="Text 3"/>
          <p:cNvSpPr/>
          <p:nvPr/>
        </p:nvSpPr>
        <p:spPr>
          <a:xfrm>
            <a:off x="960120" y="1828800"/>
            <a:ext cx="102412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25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Kak, jangan buka semua menu dulu. Hari ini cukup share 1 konten, lalu cek apakah ada prospek. Kalau ada, copy draft follow-up dan kirim manual.</a:t>
            </a:r>
            <a:endParaRPr lang="en-US" sz="2500" dirty="0"/>
          </a:p>
        </p:txBody>
      </p:sp>
      <p:sp>
        <p:nvSpPr>
          <p:cNvPr id="6" name="Shape 4"/>
          <p:cNvSpPr/>
          <p:nvPr/>
        </p:nvSpPr>
        <p:spPr>
          <a:xfrm>
            <a:off x="2743200" y="373075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962656" y="3657600"/>
            <a:ext cx="63642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Kalimat pendek.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2743200" y="4169664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962656" y="4096512"/>
            <a:ext cx="63642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Tugas jelas.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2743200" y="4608576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962656" y="4535424"/>
            <a:ext cx="63642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Bisa dikerjakan hari ini.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2743200" y="504748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962656" y="4974336"/>
            <a:ext cx="63642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Tidak menyentuh fitur teknis Super Admin.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Leader Navigation Simplification Phase 1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Leader tidak perlu masuk ke halaman teknis Super Admin.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31520" y="1920240"/>
            <a:ext cx="2560320" cy="2194560"/>
          </a:xfrm>
          <a:prstGeom prst="roundRect">
            <a:avLst>
              <a:gd name="adj" fmla="val 58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32688" y="2121408"/>
            <a:ext cx="21579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932688" y="2423160"/>
            <a:ext cx="21579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Prioritas Tim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932688" y="2880360"/>
            <a:ext cx="2157984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Lihat member yang paling perlu dibantu hari ini.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3520440" y="1920240"/>
            <a:ext cx="2560320" cy="2194560"/>
          </a:xfrm>
          <a:prstGeom prst="roundRect">
            <a:avLst>
              <a:gd name="adj" fmla="val 58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721608" y="2121408"/>
            <a:ext cx="21579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3721608" y="2423160"/>
            <a:ext cx="21579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Coach Script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3721608" y="2880360"/>
            <a:ext cx="2157984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Ambil arahan singkat dan manusiawi.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6309360" y="1920240"/>
            <a:ext cx="2560320" cy="2194560"/>
          </a:xfrm>
          <a:prstGeom prst="roundRect">
            <a:avLst>
              <a:gd name="adj" fmla="val 58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10528" y="2121408"/>
            <a:ext cx="21579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6510528" y="2423160"/>
            <a:ext cx="21579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Tim &amp; Token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6510528" y="2880360"/>
            <a:ext cx="2157984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Cek tim sendiri dan tambah member resmi.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9098280" y="1920240"/>
            <a:ext cx="2377440" cy="2194560"/>
          </a:xfrm>
          <a:prstGeom prst="roundRect">
            <a:avLst>
              <a:gd name="adj" fmla="val 58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299448" y="2121408"/>
            <a:ext cx="19751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9299448" y="2423160"/>
            <a:ext cx="197510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Laporan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9299448" y="2880360"/>
            <a:ext cx="1975104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Pantau share, lead, dan hasil harian.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914400" y="4800600"/>
            <a:ext cx="10241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11D4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Leader tidak mengatur WA Bridge, runtime, domain, API, atau safety policy.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Member: jangan jelaskan semua fitur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Member cukup paham alur harian.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31520" y="1874520"/>
            <a:ext cx="2560320" cy="2011680"/>
          </a:xfrm>
          <a:prstGeom prst="roundRect">
            <a:avLst>
              <a:gd name="adj" fmla="val 636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32688" y="2075688"/>
            <a:ext cx="21579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932688" y="2377440"/>
            <a:ext cx="21579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Mulai Hari Ini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932688" y="2834640"/>
            <a:ext cx="2157984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Baca tugas harian.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3520440" y="1874520"/>
            <a:ext cx="2560320" cy="2011680"/>
          </a:xfrm>
          <a:prstGeom prst="roundRect">
            <a:avLst>
              <a:gd name="adj" fmla="val 636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721608" y="2075688"/>
            <a:ext cx="21579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3721608" y="2377440"/>
            <a:ext cx="21579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Bagikan Konten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3721608" y="2834640"/>
            <a:ext cx="2157984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Share caption/link.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6309360" y="1874520"/>
            <a:ext cx="2560320" cy="2011680"/>
          </a:xfrm>
          <a:prstGeom prst="roundRect">
            <a:avLst>
              <a:gd name="adj" fmla="val 636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10528" y="2075688"/>
            <a:ext cx="21579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6510528" y="2377440"/>
            <a:ext cx="21579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Hubungi Prospek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6510528" y="2834640"/>
            <a:ext cx="2157984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Follow-up manual.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9098280" y="1874520"/>
            <a:ext cx="2377440" cy="2011680"/>
          </a:xfrm>
          <a:prstGeom prst="roundRect">
            <a:avLst>
              <a:gd name="adj" fmla="val 636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299448" y="2075688"/>
            <a:ext cx="19751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9299448" y="2377440"/>
            <a:ext cx="197510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Lihat Hasil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9299448" y="2834640"/>
            <a:ext cx="1975104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Cek views/clicks/lead.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1097280" y="4709160"/>
            <a:ext cx="9875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6A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Member bekerja dari aksi kecil. Sistem membaca hasil, leader membantu kalau macet.</a:t>
            </a:r>
            <a:endParaRPr lang="en-US" sz="1700" dirty="0"/>
          </a:p>
        </p:txBody>
      </p:sp>
      <p:sp>
        <p:nvSpPr>
          <p:cNvPr id="22" name="Shape 20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Member: Operasional Harian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Member cukup klik 5 langkah dari kiri ke kanan.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594360" y="1600200"/>
            <a:ext cx="2057400" cy="2331720"/>
          </a:xfrm>
          <a:prstGeom prst="roundRect">
            <a:avLst>
              <a:gd name="adj" fmla="val 622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95528" y="1801368"/>
            <a:ext cx="16550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795528" y="2103120"/>
            <a:ext cx="16550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Mulai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795528" y="2560320"/>
            <a:ext cx="1655064" cy="1252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Baca misi AI dan pilih satu aksi utama.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2743200" y="1600200"/>
            <a:ext cx="2057400" cy="2331720"/>
          </a:xfrm>
          <a:prstGeom prst="roundRect">
            <a:avLst>
              <a:gd name="adj" fmla="val 622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944368" y="1801368"/>
            <a:ext cx="16550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2944368" y="2103120"/>
            <a:ext cx="16550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Share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2944368" y="2560320"/>
            <a:ext cx="1655064" cy="1252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Copy caption, image, dan link campaign.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4892040" y="1600200"/>
            <a:ext cx="2057400" cy="2331720"/>
          </a:xfrm>
          <a:prstGeom prst="roundRect">
            <a:avLst>
              <a:gd name="adj" fmla="val 622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093208" y="1801368"/>
            <a:ext cx="16550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5093208" y="2103120"/>
            <a:ext cx="16550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Prospek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5093208" y="2560320"/>
            <a:ext cx="1655064" cy="1252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Copy draft, edit, lalu kirim WA manual.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7040880" y="1600200"/>
            <a:ext cx="2057400" cy="2331720"/>
          </a:xfrm>
          <a:prstGeom prst="roundRect">
            <a:avLst>
              <a:gd name="adj" fmla="val 622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42048" y="1801368"/>
            <a:ext cx="16550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7242048" y="2103120"/>
            <a:ext cx="16550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Hasil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7242048" y="2560320"/>
            <a:ext cx="1655064" cy="1252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Cek views, klik, lead, dan progress.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9189720" y="1600200"/>
            <a:ext cx="2057400" cy="2331720"/>
          </a:xfrm>
          <a:prstGeom prst="roundRect">
            <a:avLst>
              <a:gd name="adj" fmla="val 622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9390888" y="1801368"/>
            <a:ext cx="16550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750" dirty="0"/>
          </a:p>
        </p:txBody>
      </p:sp>
      <p:sp>
        <p:nvSpPr>
          <p:cNvPr id="23" name="Text 21"/>
          <p:cNvSpPr/>
          <p:nvPr/>
        </p:nvSpPr>
        <p:spPr>
          <a:xfrm>
            <a:off x="9390888" y="2103120"/>
            <a:ext cx="16550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Bantuan</a:t>
            </a:r>
            <a:endParaRPr lang="en-US" sz="1700" dirty="0"/>
          </a:p>
        </p:txBody>
      </p:sp>
      <p:sp>
        <p:nvSpPr>
          <p:cNvPr id="24" name="Text 22"/>
          <p:cNvSpPr/>
          <p:nvPr/>
        </p:nvSpPr>
        <p:spPr>
          <a:xfrm>
            <a:off x="9390888" y="2560320"/>
            <a:ext cx="1655064" cy="1252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Buka materi atau tanya leader.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822960" y="4709160"/>
            <a:ext cx="10424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11D4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Kalimat training: Mulai -&gt; Share -&gt; Prospek -&gt; Hasil -&gt; Bantuan. AI memberi arahan, WA tetap manual-send.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Member Area: screenshot kerja harian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Empat menu ini cukup untuk onboarding awal.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630936" y="1088136"/>
            <a:ext cx="5276088" cy="2441448"/>
          </a:xfrm>
          <a:prstGeom prst="roundRect">
            <a:avLst>
              <a:gd name="adj" fmla="val 449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6" name="Image 0" descr="F:\iwana-ai-clean\docs\tutorial-screenshots\20-member-mulai-hari-ini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253" y="1143000"/>
            <a:ext cx="1077454" cy="233172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832104" y="128930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05256" y="136702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Mulai</a:t>
            </a:r>
            <a:endParaRPr lang="en-US" sz="720" dirty="0"/>
          </a:p>
        </p:txBody>
      </p:sp>
      <p:sp>
        <p:nvSpPr>
          <p:cNvPr id="9" name="Shape 6"/>
          <p:cNvSpPr/>
          <p:nvPr/>
        </p:nvSpPr>
        <p:spPr>
          <a:xfrm>
            <a:off x="6300216" y="1088136"/>
            <a:ext cx="5276088" cy="2441448"/>
          </a:xfrm>
          <a:prstGeom prst="roundRect">
            <a:avLst>
              <a:gd name="adj" fmla="val 449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0" name="Image 1" descr="F:\iwana-ai-clean\docs\tutorial-screenshots\23-member-share-detail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533" y="1143000"/>
            <a:ext cx="1077454" cy="2331720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6501384" y="128930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574536" y="136702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Share</a:t>
            </a:r>
            <a:endParaRPr lang="en-US" sz="720" dirty="0"/>
          </a:p>
        </p:txBody>
      </p:sp>
      <p:sp>
        <p:nvSpPr>
          <p:cNvPr id="13" name="Shape 9"/>
          <p:cNvSpPr/>
          <p:nvPr/>
        </p:nvSpPr>
        <p:spPr>
          <a:xfrm>
            <a:off x="630936" y="3694176"/>
            <a:ext cx="5276088" cy="2029968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4" name="Image 2" descr="F:\iwana-ai-clean\docs\tutorial-screenshots\25-member-followup-detail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323" y="3749040"/>
            <a:ext cx="887315" cy="1920240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832104" y="389534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905256" y="397306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Prospek</a:t>
            </a:r>
            <a:endParaRPr lang="en-US" sz="720" dirty="0"/>
          </a:p>
        </p:txBody>
      </p:sp>
      <p:sp>
        <p:nvSpPr>
          <p:cNvPr id="17" name="Shape 12"/>
          <p:cNvSpPr/>
          <p:nvPr/>
        </p:nvSpPr>
        <p:spPr>
          <a:xfrm>
            <a:off x="6300216" y="3694176"/>
            <a:ext cx="5276088" cy="2029968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50800" dir="2700000">
              <a:srgbClr val="CBD5E1">
                <a:alpha val="22000"/>
              </a:srgbClr>
            </a:outerShdw>
          </a:effectLst>
        </p:spPr>
      </p:sp>
      <p:pic>
        <p:nvPicPr>
          <p:cNvPr id="18" name="Image 3" descr="F:\iwana-ai-clean\docs\tutorial-screenshots\27-member-hasil-detail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603" y="3749040"/>
            <a:ext cx="887315" cy="1920240"/>
          </a:xfrm>
          <a:prstGeom prst="rect">
            <a:avLst/>
          </a:prstGeom>
        </p:spPr>
      </p:pic>
      <p:sp>
        <p:nvSpPr>
          <p:cNvPr id="19" name="Shape 13"/>
          <p:cNvSpPr/>
          <p:nvPr/>
        </p:nvSpPr>
        <p:spPr>
          <a:xfrm>
            <a:off x="6501384" y="3895344"/>
            <a:ext cx="2240280" cy="292608"/>
          </a:xfrm>
          <a:prstGeom prst="roundRect">
            <a:avLst>
              <a:gd name="adj" fmla="val 18750"/>
            </a:avLst>
          </a:prstGeom>
          <a:solidFill>
            <a:srgbClr val="071126"/>
          </a:solidFill>
          <a:ln w="12700">
            <a:solidFill>
              <a:srgbClr val="071126"/>
            </a:solidFill>
            <a:prstDash val="solid"/>
          </a:ln>
        </p:spPr>
      </p:sp>
      <p:sp>
        <p:nvSpPr>
          <p:cNvPr id="20" name="Text 14"/>
          <p:cNvSpPr/>
          <p:nvPr/>
        </p:nvSpPr>
        <p:spPr>
          <a:xfrm>
            <a:off x="6574536" y="3973068"/>
            <a:ext cx="2093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Hasil</a:t>
            </a:r>
            <a:endParaRPr lang="en-US" sz="720" dirty="0"/>
          </a:p>
        </p:txBody>
      </p:sp>
      <p:sp>
        <p:nvSpPr>
          <p:cNvPr id="21" name="Shape 15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22" name="Text 16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SOP harian satu layar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Ini urutan yang harus dipakai saat sistem terasa terlalu besar.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777240" y="1874520"/>
            <a:ext cx="3337560" cy="256032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78408" y="2075688"/>
            <a:ext cx="293522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SUPER ADMIN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978408" y="2377440"/>
            <a:ext cx="293522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Health -&gt; Campaign -&gt; Push -&gt; WA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978408" y="2834640"/>
            <a:ext cx="2935224" cy="14813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Cek sistem, lihat traffic, pantau push, review WA inbox/queue.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434840" y="1874520"/>
            <a:ext cx="3337560" cy="256032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636008" y="2075688"/>
            <a:ext cx="293522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LEADER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4636008" y="2377440"/>
            <a:ext cx="293522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Priority -&gt; Coach -&gt; Follow-up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4636008" y="2834640"/>
            <a:ext cx="2935224" cy="14813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Pilih member yang butuh dibantu lalu beri satu instruksi kecil.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8092440" y="1874520"/>
            <a:ext cx="3063240" cy="256032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293608" y="2075688"/>
            <a:ext cx="26609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MEMBER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8293608" y="2377440"/>
            <a:ext cx="266090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Share -&gt; Prospek -&gt; Hasil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8293608" y="2834640"/>
            <a:ext cx="2660904" cy="14813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Share 1 konten, follow-up manual bila ada lead, cek hasil.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bg>
      <p:bgPr>
        <a:solidFill>
          <a:srgbClr val="0711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73152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KESIMPULAN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731520" y="1234440"/>
            <a:ext cx="9784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boleh otomatis di analisis, push opt-in, rekomendasi, draft, task, dan monitoring.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749808" y="274320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BD5E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Untuk WhatsApp: real auto-send tetap dikunci sampai pilot resmi disetujui, guard lengkap, dan operator paham SOP.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749808" y="3794760"/>
            <a:ext cx="2834640" cy="292608"/>
          </a:xfrm>
          <a:prstGeom prst="roundRect">
            <a:avLst>
              <a:gd name="adj" fmla="val 18750"/>
            </a:avLst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22960" y="3872484"/>
            <a:ext cx="26883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Manual-review adalah pagar aman</a:t>
            </a:r>
            <a:endParaRPr lang="en-US" sz="720" dirty="0"/>
          </a:p>
        </p:txBody>
      </p:sp>
      <p:sp>
        <p:nvSpPr>
          <p:cNvPr id="7" name="Shape 5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Desktop UI Phase 1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Cara kerja baru untuk operator: seperti inbox chat, tetapi tetap manual-review.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685800" y="1600200"/>
            <a:ext cx="2514600" cy="2377440"/>
          </a:xfrm>
          <a:prstGeom prst="roundRect">
            <a:avLst>
              <a:gd name="adj" fmla="val 538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86968" y="1801368"/>
            <a:ext cx="21122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KIRI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886968" y="2103120"/>
            <a:ext cx="21122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List Chat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86968" y="2560320"/>
            <a:ext cx="2112264" cy="12984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Inbound valid ditampilkan seperti daftar chat. Mulai dari item paling atas.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3429000" y="1600200"/>
            <a:ext cx="2514600" cy="2377440"/>
          </a:xfrm>
          <a:prstGeom prst="roundRect">
            <a:avLst>
              <a:gd name="adj" fmla="val 538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630168" y="1801368"/>
            <a:ext cx="21122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KANAN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3630168" y="2103120"/>
            <a:ext cx="21122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Detail &amp; Draft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3630168" y="2560320"/>
            <a:ext cx="2112264" cy="12984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Pesan masuk, intent, member, dan draft AI terlihat di satu tempat.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6172200" y="1600200"/>
            <a:ext cx="2514600" cy="2377440"/>
          </a:xfrm>
          <a:prstGeom prst="roundRect">
            <a:avLst>
              <a:gd name="adj" fmla="val 538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373368" y="1801368"/>
            <a:ext cx="21122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ACTION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6373368" y="2103120"/>
            <a:ext cx="21122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Copy / Balas Manual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6373368" y="2560320"/>
            <a:ext cx="2112264" cy="12984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Copy draft atau buka WhatsApp manual. Ini bukan auto-send.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8915400" y="1600200"/>
            <a:ext cx="2377440" cy="2377440"/>
          </a:xfrm>
          <a:prstGeom prst="roundRect">
            <a:avLst>
              <a:gd name="adj" fmla="val 538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116568" y="1801368"/>
            <a:ext cx="19751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QUEUE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9116568" y="2103120"/>
            <a:ext cx="197510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Review Lanjut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9116568" y="2560320"/>
            <a:ext cx="1975104" cy="12984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Inbound valid bisa dibuat queue untuk approval dan audit.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960120" y="4892040"/>
            <a:ext cx="10195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6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Tujuan phase ini: operator tidak lagi scroll kartu panjang untuk memahami WA. Semua tetap aman dan gated.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Center: Navigation Simplification Phase 2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yang paling ramai sekarang dipecah menjadi empat tampilan kerja.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685800" y="1600200"/>
            <a:ext cx="2514600" cy="2331720"/>
          </a:xfrm>
          <a:prstGeom prst="roundRect">
            <a:avLst>
              <a:gd name="adj" fmla="val 549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86968" y="1801368"/>
            <a:ext cx="21122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DEFAULT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886968" y="2103120"/>
            <a:ext cx="21122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Operasional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86968" y="2560320"/>
            <a:ext cx="2112264" cy="1252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Cek foundation, boundary, production guard, template cepat, dan draft harian.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3429000" y="1600200"/>
            <a:ext cx="2514600" cy="2331720"/>
          </a:xfrm>
          <a:prstGeom prst="roundRect">
            <a:avLst>
              <a:gd name="adj" fmla="val 549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630168" y="1801368"/>
            <a:ext cx="21122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TEMPLATE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3630168" y="2103120"/>
            <a:ext cx="21122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Template Studio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3630168" y="2560320"/>
            <a:ext cx="2112264" cy="1252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Buat template AI, autoresponder, intent, schedule, dan library.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6172200" y="1600200"/>
            <a:ext cx="2514600" cy="2331720"/>
          </a:xfrm>
          <a:prstGeom prst="roundRect">
            <a:avLst>
              <a:gd name="adj" fmla="val 549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373368" y="1801368"/>
            <a:ext cx="21122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PILOT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6373368" y="2103120"/>
            <a:ext cx="21122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Pilot Guard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6373368" y="2560320"/>
            <a:ext cx="2112264" cy="1252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Bridge, provider, LID mapping, dry-run, review board, dan pilot gate.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8915400" y="1600200"/>
            <a:ext cx="2377440" cy="2331720"/>
          </a:xfrm>
          <a:prstGeom prst="roundRect">
            <a:avLst>
              <a:gd name="adj" fmla="val 549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116568" y="1801368"/>
            <a:ext cx="19751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AUDIT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9116568" y="2103120"/>
            <a:ext cx="197510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Advanced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9116568" y="2560320"/>
            <a:ext cx="1975104" cy="1252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Buka semua panel hanya saat debug/audit Super Admin.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914400" y="4800600"/>
            <a:ext cx="10241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11D4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Operator harian cukup mulai dari Operasional. Pilot Guard dan Advanced tetap untuk testing resmi.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5120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OPERATOR DETAIL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" y="749808"/>
            <a:ext cx="66751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 Template AI Studio Phase 1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03504" y="1508760"/>
            <a:ext cx="6400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Membuat draft template tanpa harus menulis dari nol.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685800" y="1600200"/>
            <a:ext cx="2514600" cy="224028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86968" y="1801368"/>
            <a:ext cx="21122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886968" y="2103120"/>
            <a:ext cx="21122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Persona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86968" y="2560320"/>
            <a:ext cx="2112264" cy="11612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Konsultan, edukator, leader coach, atau support.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3429000" y="1600200"/>
            <a:ext cx="2514600" cy="224028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630168" y="1801368"/>
            <a:ext cx="21122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3630168" y="2103120"/>
            <a:ext cx="21122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Intent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3630168" y="2560320"/>
            <a:ext cx="2112264" cy="11612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Tanya produk, cara daftar, ragu, minta link, follow-up hot/warm, stop.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6172200" y="1600200"/>
            <a:ext cx="2514600" cy="224028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373368" y="1801368"/>
            <a:ext cx="21122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6373368" y="2103120"/>
            <a:ext cx="21122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CTA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6373368" y="2560320"/>
            <a:ext cx="2112264" cy="11612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Tanya kebutuhan, buka biolink, daftar resmi, konsultasi, atau stop.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8915400" y="1600200"/>
            <a:ext cx="2377440" cy="224028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116568" y="1801368"/>
            <a:ext cx="19751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9116568" y="2103120"/>
            <a:ext cx="197510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Batas Klaim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9116568" y="2560320"/>
            <a:ext cx="1975104" cy="11612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Jaga agar draft tidak menjanjikan hasil atau klaim produk berlebihan.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914400" y="4800600"/>
            <a:ext cx="10241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11D4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Klik Terapkan ke Editor, baca ulang, lalu simpan template jika sudah aman. Tetap draft/manual-review, bukan auto-send.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94360" y="6547104"/>
            <a:ext cx="5760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IWANA Digital Marketing System | WA real auto-send OFF</a:t>
            </a:r>
            <a:endParaRPr lang="en-US" sz="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67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Company>IWANA Digital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Tutorial Operator Detail IWANA</dc:subject>
  <dc:creator>IWANA</dc:creator>
  <cp:lastModifiedBy>IWANA</cp:lastModifiedBy>
  <cp:revision>1</cp:revision>
  <dcterms:created xsi:type="dcterms:W3CDTF">2026-05-20T18:36:41Z</dcterms:created>
  <dcterms:modified xsi:type="dcterms:W3CDTF">2026-05-20T18:36:41Z</dcterms:modified>
</cp:coreProperties>
</file>