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WANA">
    <p:bg>
      <p:bgPr>
        <a:solidFill>
          <a:srgbClr val="F5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565392"/>
            <a:ext cx="12191695" cy="0"/>
          </a:xfrm>
          <a:prstGeom prst="line">
            <a:avLst/>
          </a:prstGeom>
          <a:noFill/>
          <a:ln w="15240">
            <a:solidFill>
              <a:srgbClr val="FF7417"/>
            </a:solidFill>
            <a:prstDash val="solid"/>
          </a:ln>
        </p:spPr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Shape 3"/>
          <p:cNvSpPr/>
          <p:nvPr/>
        </p:nvSpPr>
        <p:spPr>
          <a:xfrm>
            <a:off x="7040880" y="0"/>
            <a:ext cx="5150815" cy="6858000"/>
          </a:xfrm>
          <a:prstGeom prst="rect">
            <a:avLst/>
          </a:prstGeom>
          <a:solidFill>
            <a:srgbClr val="0F1B33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6" name="Image 0" descr="F:\iwana-ai-clean\docs\tutorial-visual-phase2-20260517\screenshots\05-landing-campaign.png">    </p:cNvPr>
          <p:cNvPicPr>
            <a:picLocks noChangeAspect="1"/>
          </p:cNvPicPr>
          <p:nvPr/>
        </p:nvPicPr>
        <p:blipFill>
          <a:blip r:embed="rId1">
            <a:alphaModFix amt="92000"/>
          </a:blip>
          <a:stretch>
            <a:fillRect/>
          </a:stretch>
        </p:blipFill>
        <p:spPr>
          <a:xfrm>
            <a:off x="7178040" y="530352"/>
            <a:ext cx="4526280" cy="2542032"/>
          </a:xfrm>
          <a:prstGeom prst="rect">
            <a:avLst/>
          </a:prstGeom>
        </p:spPr>
      </p:pic>
      <p:pic>
        <p:nvPicPr>
          <p:cNvPr id="7" name="Image 1" descr="F:\iwana-ai-clean\docs\tutorial-visual-phase2-20260517\screenshots\04-biolink-public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863840" y="2944368"/>
            <a:ext cx="3703320" cy="2084832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040880" y="0"/>
            <a:ext cx="5150815" cy="6858000"/>
          </a:xfrm>
          <a:prstGeom prst="rect">
            <a:avLst/>
          </a:prstGeom>
          <a:solidFill>
            <a:srgbClr val="061126">
              <a:alpha val="52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58368" y="1060704"/>
            <a:ext cx="3840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TUTORIAL VISUAL PHASE 2</a:t>
            </a:r>
            <a:endParaRPr lang="en-US" sz="850" dirty="0"/>
          </a:p>
        </p:txBody>
      </p:sp>
      <p:sp>
        <p:nvSpPr>
          <p:cNvPr id="10" name="Text 6"/>
          <p:cNvSpPr/>
          <p:nvPr/>
        </p:nvSpPr>
        <p:spPr>
          <a:xfrm>
            <a:off x="621792" y="1572768"/>
            <a:ext cx="6035040" cy="2423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4800" dirty="0"/>
          </a:p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Operating</a:t>
            </a:r>
            <a:endParaRPr lang="en-US" sz="4800" dirty="0"/>
          </a:p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Playbook</a:t>
            </a:r>
            <a:endParaRPr lang="en-US" sz="4800" dirty="0"/>
          </a:p>
        </p:txBody>
      </p:sp>
      <p:sp>
        <p:nvSpPr>
          <p:cNvPr id="11" name="Text 7"/>
          <p:cNvSpPr/>
          <p:nvPr/>
        </p:nvSpPr>
        <p:spPr>
          <a:xfrm>
            <a:off x="658368" y="4224528"/>
            <a:ext cx="53949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D6E0EF"/>
                </a:solidFill>
              </a:rPr>
              <a:t>Deck training untuk Super Admin, Leader, Member, Biolink, Landing Campaign, Content 30, dan Mission Progress.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658368" y="5285232"/>
            <a:ext cx="2743200" cy="310896"/>
          </a:xfrm>
          <a:prstGeom prst="roundRect">
            <a:avLst>
              <a:gd name="adj" fmla="val 23529"/>
            </a:avLst>
          </a:prstGeom>
          <a:solidFill>
            <a:srgbClr val="FF7417"/>
          </a:solidFill>
          <a:ln w="12700">
            <a:solidFill>
              <a:srgbClr val="FF7417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68096" y="5367528"/>
            <a:ext cx="252374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PRODUCTION SCREENSHOTS + TRAINING FLOW</a:t>
            </a:r>
            <a:endParaRPr lang="en-US" sz="650" dirty="0"/>
          </a:p>
        </p:txBody>
      </p:sp>
      <p:sp>
        <p:nvSpPr>
          <p:cNvPr id="14" name="Shape 10"/>
          <p:cNvSpPr/>
          <p:nvPr/>
        </p:nvSpPr>
        <p:spPr>
          <a:xfrm>
            <a:off x="3584448" y="5285232"/>
            <a:ext cx="1243584" cy="310896"/>
          </a:xfrm>
          <a:prstGeom prst="roundRect">
            <a:avLst>
              <a:gd name="adj" fmla="val 23529"/>
            </a:avLst>
          </a:prstGeom>
          <a:solidFill>
            <a:srgbClr val="22304A"/>
          </a:solidFill>
          <a:ln w="12700">
            <a:solidFill>
              <a:srgbClr val="22304A">
                <a:alpha val="0"/>
              </a:srgbClr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3694176" y="5367528"/>
            <a:ext cx="102412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17 MEI 2026</a:t>
            </a:r>
            <a:endParaRPr lang="en-US" sz="650" dirty="0"/>
          </a:p>
        </p:txBody>
      </p:sp>
      <p:sp>
        <p:nvSpPr>
          <p:cNvPr id="16" name="Text 12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IWANA Digital Marketing System | Tutorial Visual Phase 2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7772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URUTAN TRAINING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77724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Jelaskan sedikit, tunjukkan layar, lalu simulasi satu alur.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304288"/>
            <a:ext cx="7772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Phase 2 menghasilkan deck awal. Phase berikutnya tinggal menambah screenshot authenticated dari browser yang sudah login.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914400" y="2761488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4400" y="283006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1316736" y="2752344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Peta sistem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1316736" y="3017520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Semua role paham fungsi halaman.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914400" y="356616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363474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316736" y="3557016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Simulasi member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1316736" y="3822192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Pilih template funnel, copy link, share manual.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914400" y="4370832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14400" y="443941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316736" y="4361688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Review tracking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1316736" y="4626864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Admin/leader baca hasil dan bantu member.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914400" y="5175504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14400" y="5244084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4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316736" y="5166360"/>
            <a:ext cx="7863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Push journey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1316736" y="5431536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Lanjut H+1/H+2/H+3 hanya untuk opt-in.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6903720" y="5742432"/>
            <a:ext cx="4206240" cy="310896"/>
          </a:xfrm>
          <a:prstGeom prst="roundRect">
            <a:avLst>
              <a:gd name="adj" fmla="val 23529"/>
            </a:avLst>
          </a:prstGeom>
          <a:solidFill>
            <a:srgbClr val="FF7417"/>
          </a:solidFill>
          <a:ln w="12700">
            <a:solidFill>
              <a:srgbClr val="FF7417">
                <a:alpha val="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013448" y="5824728"/>
            <a:ext cx="3986784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NEXT: SCREENSHOT AUTHENTICATED + PUSH JOURNEY SKELETON</a:t>
            </a:r>
            <a:endParaRPr lang="en-US" sz="650" dirty="0"/>
          </a:p>
        </p:txBody>
      </p:sp>
      <p:sp>
        <p:nvSpPr>
          <p:cNvPr id="26" name="Text 24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9509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PETA SISTEM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9509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Satu alur: admin siapkan, member share, visitor masuk, tracking membaca hasil.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377440"/>
            <a:ext cx="9509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Gunakan slide ini sebagai pembuka training agar semua role paham tempatnya masing-masing.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804672" y="2743200"/>
            <a:ext cx="1627632" cy="1024128"/>
          </a:xfrm>
          <a:prstGeom prst="roundRect">
            <a:avLst>
              <a:gd name="adj" fmla="val 7143"/>
            </a:avLst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32688" y="29260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Super Admin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50976" y="3236976"/>
            <a:ext cx="13350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token, safety, campaign, content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2560320" y="3063240"/>
            <a:ext cx="384048" cy="384048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108960" y="2743200"/>
            <a:ext cx="1627632" cy="1024128"/>
          </a:xfrm>
          <a:prstGeom prst="roundRect">
            <a:avLst>
              <a:gd name="adj" fmla="val 7143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36976" y="29260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Leader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255264" y="3236976"/>
            <a:ext cx="13350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coaching dan prioritas tim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4864608" y="3063240"/>
            <a:ext cx="384048" cy="384048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13248" y="2743200"/>
            <a:ext cx="1627632" cy="1024128"/>
          </a:xfrm>
          <a:prstGeom prst="roundRect">
            <a:avLst>
              <a:gd name="adj" fmla="val 7143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541264" y="29260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Member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559552" y="3236976"/>
            <a:ext cx="13350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share, follow-up, hasil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7168896" y="3063240"/>
            <a:ext cx="384048" cy="384048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717536" y="2743200"/>
            <a:ext cx="1627632" cy="1024128"/>
          </a:xfrm>
          <a:prstGeom prst="roundRect">
            <a:avLst>
              <a:gd name="adj" fmla="val 7143"/>
            </a:avLst>
          </a:prstGeom>
          <a:solidFill>
            <a:srgbClr val="18C76A"/>
          </a:solidFill>
          <a:ln w="12700">
            <a:solidFill>
              <a:srgbClr val="18C76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845552" y="29260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Visitor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7863840" y="3236976"/>
            <a:ext cx="13350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landing, biolink, AI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9473184" y="3063240"/>
            <a:ext cx="384048" cy="384048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10021824" y="2743200"/>
            <a:ext cx="1627632" cy="1024128"/>
          </a:xfrm>
          <a:prstGeom prst="roundRect">
            <a:avLst>
              <a:gd name="adj" fmla="val 7143"/>
            </a:avLst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149840" y="2926080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Tracking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10168128" y="3236976"/>
            <a:ext cx="13350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CTR, CTA, opt-in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1005840" y="4800600"/>
            <a:ext cx="100584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50A19"/>
                </a:solidFill>
              </a:rPr>
              <a:t>Kunci training: jangan lompat ke fitur teknis dulu. Mulai dari fungsi halaman, lalu role, lalu alur harian.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5532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SUPER ADMIN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5532120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Pusat kendali, bukan tempat semua orang bekerja.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359152"/>
            <a:ext cx="5532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Super Admin memegang token, Google mapping, safety, campaign tracking, Content 30, Mission Progress, dan readiness integrasi.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6400800" y="713232"/>
            <a:ext cx="5102352" cy="2871216"/>
          </a:xfrm>
          <a:prstGeom prst="roundRect">
            <a:avLst>
              <a:gd name="adj" fmla="val 2866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2304A">
                <a:alpha val="13000"/>
              </a:srgbClr>
            </a:outerShdw>
          </a:effectLst>
        </p:spPr>
      </p:sp>
      <p:pic>
        <p:nvPicPr>
          <p:cNvPr id="9" name="Image 0" descr="F:\iwana-ai-clean\docs\tutorial-visual-phase2-20260517\screenshots\02-superadmin-comman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952" y="786384"/>
            <a:ext cx="4956048" cy="2724912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565392" y="3191256"/>
            <a:ext cx="4773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production login capture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749808" y="306324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313182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1152144" y="3054096"/>
            <a:ext cx="4663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Cek Command Dashboard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52144" y="3319272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Lihat member, lead, campaign click, runtime, dan safety gate.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749808" y="3822192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89077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1152144" y="3813048"/>
            <a:ext cx="4663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Buka Campaign Tracking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1152144" y="4078224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Bandingkan template funnel dan rekomendasi sistem.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749808" y="4581144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649724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1" name="Text 18"/>
          <p:cNvSpPr/>
          <p:nvPr/>
        </p:nvSpPr>
        <p:spPr>
          <a:xfrm>
            <a:off x="1152144" y="4572000"/>
            <a:ext cx="4663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Jaga Safety &amp; System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1152144" y="4837176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WA bridge tetap dry-run dan manual-review.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6400800" y="3977640"/>
            <a:ext cx="4846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Catatan QA: screenshot internal headless tanpa session hanya menangkap login portal. Untuk deck training final, capture ulang dari browser yang sudah login.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6400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LEADER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6400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Leader menjaga gerak tim, bukan mengatur mesin teknis.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286000"/>
            <a:ext cx="64008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Gunakan Leader sebagai pembina aktivitas: siapa yang belum share, siapa punya lead, siapa perlu arahan kerja hari ini.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6400800" y="1051560"/>
            <a:ext cx="2212848" cy="1051560"/>
          </a:xfrm>
          <a:prstGeom prst="roundRect">
            <a:avLst>
              <a:gd name="adj" fmla="val 6957"/>
            </a:avLst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547104" y="128930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Prioritas Tim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547104" y="1581912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30" dirty="0">
                <a:solidFill>
                  <a:srgbClr val="E7EEF8"/>
                </a:solidFill>
              </a:rPr>
              <a:t>member yang perlu dibantu</a:t>
            </a:r>
            <a:endParaRPr lang="en-US" sz="830" dirty="0"/>
          </a:p>
        </p:txBody>
      </p:sp>
      <p:sp>
        <p:nvSpPr>
          <p:cNvPr id="11" name="Shape 9"/>
          <p:cNvSpPr/>
          <p:nvPr/>
        </p:nvSpPr>
        <p:spPr>
          <a:xfrm>
            <a:off x="8887968" y="1051560"/>
            <a:ext cx="2212848" cy="1051560"/>
          </a:xfrm>
          <a:prstGeom prst="roundRect">
            <a:avLst>
              <a:gd name="adj" fmla="val 6957"/>
            </a:avLst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034272" y="128930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Coaching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9034272" y="1581912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30" dirty="0">
                <a:solidFill>
                  <a:srgbClr val="E7EEF8"/>
                </a:solidFill>
              </a:rPr>
              <a:t>arahan singkat dan spesifik</a:t>
            </a:r>
            <a:endParaRPr lang="en-US" sz="830" dirty="0"/>
          </a:p>
        </p:txBody>
      </p:sp>
      <p:sp>
        <p:nvSpPr>
          <p:cNvPr id="14" name="Shape 12"/>
          <p:cNvSpPr/>
          <p:nvPr/>
        </p:nvSpPr>
        <p:spPr>
          <a:xfrm>
            <a:off x="6400800" y="2606040"/>
            <a:ext cx="2212848" cy="1051560"/>
          </a:xfrm>
          <a:prstGeom prst="roundRect">
            <a:avLst>
              <a:gd name="adj" fmla="val 6957"/>
            </a:avLst>
          </a:prstGeom>
          <a:solidFill>
            <a:srgbClr val="18C76A"/>
          </a:solidFill>
          <a:ln w="12700">
            <a:solidFill>
              <a:srgbClr val="18C76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547104" y="284378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Campaign Review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547104" y="3136392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30" dirty="0">
                <a:solidFill>
                  <a:srgbClr val="E7EEF8"/>
                </a:solidFill>
              </a:rPr>
              <a:t>template yang layak dilanjutkan</a:t>
            </a:r>
            <a:endParaRPr lang="en-US" sz="830" dirty="0"/>
          </a:p>
        </p:txBody>
      </p:sp>
      <p:sp>
        <p:nvSpPr>
          <p:cNvPr id="17" name="Shape 15"/>
          <p:cNvSpPr/>
          <p:nvPr/>
        </p:nvSpPr>
        <p:spPr>
          <a:xfrm>
            <a:off x="8887968" y="2606040"/>
            <a:ext cx="2212848" cy="1051560"/>
          </a:xfrm>
          <a:prstGeom prst="roundRect">
            <a:avLst>
              <a:gd name="adj" fmla="val 6957"/>
            </a:avLst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034272" y="2843784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</a:rPr>
              <a:t>Batas Akses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034272" y="3136392"/>
            <a:ext cx="1920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30" dirty="0">
                <a:solidFill>
                  <a:srgbClr val="E7EEF8"/>
                </a:solidFill>
              </a:rPr>
              <a:t>tanpa domain, bridge, policy</a:t>
            </a:r>
            <a:endParaRPr lang="en-US" sz="830" dirty="0"/>
          </a:p>
        </p:txBody>
      </p:sp>
      <p:sp>
        <p:nvSpPr>
          <p:cNvPr id="20" name="Shape 18"/>
          <p:cNvSpPr/>
          <p:nvPr/>
        </p:nvSpPr>
        <p:spPr>
          <a:xfrm>
            <a:off x="749808" y="2907792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297637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2898648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Baca prioritas tim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1152144" y="3163824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Mulai dari member yang belum aktif atau punya lead.</a:t>
            </a: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749808" y="370332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49808" y="377190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1152144" y="3694176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Kirim arahan kecil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1152144" y="3959352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Contoh: share 1 konten atau follow-up 1 prospek.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749808" y="4498848"/>
            <a:ext cx="292608" cy="292608"/>
          </a:xfrm>
          <a:prstGeom prst="ellipse">
            <a:avLst/>
          </a:prstGeom>
          <a:solidFill>
            <a:srgbClr val="18C76A"/>
          </a:solidFill>
          <a:ln w="12700">
            <a:solidFill>
              <a:srgbClr val="18C76A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49808" y="45674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1152144" y="4489704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Pantau ulang hasil</a:t>
            </a:r>
            <a:endParaRPr lang="en-US" sz="1250" dirty="0"/>
          </a:p>
        </p:txBody>
      </p:sp>
      <p:sp>
        <p:nvSpPr>
          <p:cNvPr id="31" name="Text 29"/>
          <p:cNvSpPr/>
          <p:nvPr/>
        </p:nvSpPr>
        <p:spPr>
          <a:xfrm>
            <a:off x="1152144" y="4754880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Lihat apakah traffic, klik, dan lead mulai bergerak.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5760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MEMBER AREA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57607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Member cukup mengikuti kerja harian.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240280"/>
            <a:ext cx="5760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Area member dibuat untuk mengurangi bingung: pilih template, copy link, share konten, hubungi prospek, lalu lihat hasil.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6537960" y="868680"/>
            <a:ext cx="4681728" cy="2633472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2304A">
                <a:alpha val="13000"/>
              </a:srgbClr>
            </a:outerShdw>
          </a:effectLst>
        </p:spPr>
      </p:sp>
      <p:pic>
        <p:nvPicPr>
          <p:cNvPr id="9" name="Image 0" descr="F:\iwana-ai-clean\docs\tutorial-visual-phase2-20260517\screenshots\03-member-are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1112" y="941832"/>
            <a:ext cx="4535424" cy="248716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702552" y="3108960"/>
            <a:ext cx="435254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production login capture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749808" y="288036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49808" y="294894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1152144" y="2871216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Mulai Hari Ini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52144" y="3136392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Baca prioritas dan kerjakan satu per satu.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749808" y="3675888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49808" y="374446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1152144" y="3666744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Bagikan Konten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1152144" y="3931920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Pilih Template Funnel dan copy Landing Campaign.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749808" y="4471416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49808" y="4539996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1" name="Text 18"/>
          <p:cNvSpPr/>
          <p:nvPr/>
        </p:nvSpPr>
        <p:spPr>
          <a:xfrm>
            <a:off x="1152144" y="4462272"/>
            <a:ext cx="5029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Lihat Hasil</a:t>
            </a:r>
            <a:endParaRPr lang="en-US" sz="1250" dirty="0"/>
          </a:p>
        </p:txBody>
      </p:sp>
      <p:sp>
        <p:nvSpPr>
          <p:cNvPr id="22" name="Text 19"/>
          <p:cNvSpPr/>
          <p:nvPr/>
        </p:nvSpPr>
        <p:spPr>
          <a:xfrm>
            <a:off x="1152144" y="4727448"/>
            <a:ext cx="5029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Pantau views, clicks, lead, dan rekomendasi sistem.</a:t>
            </a:r>
            <a:endParaRPr lang="en-US" sz="950" dirty="0"/>
          </a:p>
        </p:txBody>
      </p:sp>
      <p:sp>
        <p:nvSpPr>
          <p:cNvPr id="23" name="Text 20"/>
          <p:cNvSpPr/>
          <p:nvPr/>
        </p:nvSpPr>
        <p:spPr>
          <a:xfrm>
            <a:off x="6565392" y="4069080"/>
            <a:ext cx="443484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Training note: setelah login, arahkan member ke Bagikan Konten lebih dulu. Jangan mulai dari semua menu.</a:t>
            </a:r>
            <a:endParaRPr lang="en-US" sz="1250" dirty="0"/>
          </a:p>
        </p:txBody>
      </p:sp>
      <p:sp>
        <p:nvSpPr>
          <p:cNvPr id="24" name="Text 21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4754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BIOLINK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4754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Halaman utama visitor setelah mulai tertarik.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194560"/>
            <a:ext cx="4754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Biolink memuat profil mitra, CTA, konten, AI assistant, tombol notif, dan jalur ke konsultasi atau daftar.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5074920" y="685800"/>
            <a:ext cx="6419088" cy="3611880"/>
          </a:xfrm>
          <a:prstGeom prst="roundRect">
            <a:avLst>
              <a:gd name="adj" fmla="val 2278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2304A">
                <a:alpha val="13000"/>
              </a:srgbClr>
            </a:outerShdw>
          </a:effectLst>
        </p:spPr>
      </p:sp>
      <p:pic>
        <p:nvPicPr>
          <p:cNvPr id="9" name="Image 0" descr="F:\iwana-ai-clean\docs\tutorial-visual-phase2-20260517\screenshots\04-biolink-publi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072" y="758952"/>
            <a:ext cx="6272784" cy="346557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239512" y="3904488"/>
            <a:ext cx="6089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bio.iwana.digital/?id=bryan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786384" y="2889504"/>
            <a:ext cx="1261872" cy="310896"/>
          </a:xfrm>
          <a:prstGeom prst="roundRect">
            <a:avLst>
              <a:gd name="adj" fmla="val 23529"/>
            </a:avLst>
          </a:prstGeom>
          <a:solidFill>
            <a:srgbClr val="061126"/>
          </a:solidFill>
          <a:ln w="12700">
            <a:solidFill>
              <a:srgbClr val="061126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6112" y="2971800"/>
            <a:ext cx="10424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AI ASSISTANT</a:t>
            </a:r>
            <a:endParaRPr lang="en-US" sz="650" dirty="0"/>
          </a:p>
        </p:txBody>
      </p:sp>
      <p:sp>
        <p:nvSpPr>
          <p:cNvPr id="13" name="Shape 10"/>
          <p:cNvSpPr/>
          <p:nvPr/>
        </p:nvSpPr>
        <p:spPr>
          <a:xfrm>
            <a:off x="2212848" y="2889504"/>
            <a:ext cx="1499616" cy="310896"/>
          </a:xfrm>
          <a:prstGeom prst="roundRect">
            <a:avLst>
              <a:gd name="adj" fmla="val 23529"/>
            </a:avLst>
          </a:prstGeom>
          <a:solidFill>
            <a:srgbClr val="FF7417"/>
          </a:solidFill>
          <a:ln w="12700">
            <a:solidFill>
              <a:srgbClr val="FF7417">
                <a:alpha val="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322576" y="2971800"/>
            <a:ext cx="1280160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KONTEN SHAREABLE</a:t>
            </a:r>
            <a:endParaRPr lang="en-US" sz="650" dirty="0"/>
          </a:p>
        </p:txBody>
      </p:sp>
      <p:sp>
        <p:nvSpPr>
          <p:cNvPr id="15" name="Shape 12"/>
          <p:cNvSpPr/>
          <p:nvPr/>
        </p:nvSpPr>
        <p:spPr>
          <a:xfrm>
            <a:off x="786384" y="3364992"/>
            <a:ext cx="1261872" cy="310896"/>
          </a:xfrm>
          <a:prstGeom prst="roundRect">
            <a:avLst>
              <a:gd name="adj" fmla="val 23529"/>
            </a:avLst>
          </a:prstGeom>
          <a:solidFill>
            <a:srgbClr val="18C76A"/>
          </a:solidFill>
          <a:ln w="12700">
            <a:solidFill>
              <a:srgbClr val="18C76A">
                <a:alpha val="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96112" y="3447288"/>
            <a:ext cx="10424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NOTIF OPT-IN</a:t>
            </a:r>
            <a:endParaRPr lang="en-US" sz="650" dirty="0"/>
          </a:p>
        </p:txBody>
      </p:sp>
      <p:sp>
        <p:nvSpPr>
          <p:cNvPr id="17" name="Shape 14"/>
          <p:cNvSpPr/>
          <p:nvPr/>
        </p:nvSpPr>
        <p:spPr>
          <a:xfrm>
            <a:off x="2212848" y="3364992"/>
            <a:ext cx="1261872" cy="310896"/>
          </a:xfrm>
          <a:prstGeom prst="roundRect">
            <a:avLst>
              <a:gd name="adj" fmla="val 23529"/>
            </a:avLst>
          </a:prstGeom>
          <a:solidFill>
            <a:srgbClr val="2563EB"/>
          </a:solidFill>
          <a:ln w="12700">
            <a:solidFill>
              <a:srgbClr val="2563EB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322576" y="3447288"/>
            <a:ext cx="1042416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b="1" dirty="0">
                <a:solidFill>
                  <a:srgbClr val="FFFFFF"/>
                </a:solidFill>
              </a:rPr>
              <a:t>CTA DAFTAR</a:t>
            </a:r>
            <a:endParaRPr lang="en-US" sz="650" dirty="0"/>
          </a:p>
        </p:txBody>
      </p:sp>
      <p:sp>
        <p:nvSpPr>
          <p:cNvPr id="19" name="Text 16"/>
          <p:cNvSpPr/>
          <p:nvPr/>
        </p:nvSpPr>
        <p:spPr>
          <a:xfrm>
            <a:off x="786384" y="4206240"/>
            <a:ext cx="37490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050A19"/>
                </a:solidFill>
              </a:rPr>
              <a:t>Fungsi utama: visitor melihat bukti, bertanya ke AI, memberi izin notifikasi, lalu diarahkan ke CTA.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5623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LANDING CAMPAIGN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562356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Pintu masuk ads, event, survei, dan direct offer.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304288"/>
            <a:ext cx="56235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Format link cukup start.iwana.digital/?id=member dengan parameter campaign. Dari sini visitor diarahkan ke biolink, AI, WA, atau official.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6108192" y="640080"/>
            <a:ext cx="5303520" cy="2980944"/>
          </a:xfrm>
          <a:prstGeom prst="roundRect">
            <a:avLst>
              <a:gd name="adj" fmla="val 2761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2304A">
                <a:alpha val="13000"/>
              </a:srgbClr>
            </a:outerShdw>
          </a:effectLst>
        </p:spPr>
      </p:sp>
      <p:pic>
        <p:nvPicPr>
          <p:cNvPr id="9" name="Image 0" descr="F:\iwana-ai-clean\docs\tutorial-visual-phase2-20260517\screenshots\05-landing-campaig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1344" y="713232"/>
            <a:ext cx="5157216" cy="2834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272784" y="3227832"/>
            <a:ext cx="4974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edukasi awal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6108192" y="3767328"/>
            <a:ext cx="5303520" cy="2286000"/>
          </a:xfrm>
          <a:prstGeom prst="roundRect">
            <a:avLst>
              <a:gd name="adj" fmla="val 3600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2304A">
                <a:alpha val="13000"/>
              </a:srgbClr>
            </a:outerShdw>
          </a:effectLst>
        </p:spPr>
      </p:sp>
      <p:pic>
        <p:nvPicPr>
          <p:cNvPr id="12" name="Image 1" descr="F:\iwana-ai-clean\docs\tutorial-visual-phase2-20260517\screenshots\06-landing-event-templa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44" y="3840480"/>
            <a:ext cx="5157216" cy="213969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272784" y="5660136"/>
            <a:ext cx="4974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event/webinar</a:t>
            </a:r>
            <a:endParaRPr lang="en-US" sz="800" dirty="0"/>
          </a:p>
        </p:txBody>
      </p:sp>
      <p:sp>
        <p:nvSpPr>
          <p:cNvPr id="14" name="Shape 10"/>
          <p:cNvSpPr/>
          <p:nvPr/>
        </p:nvSpPr>
        <p:spPr>
          <a:xfrm>
            <a:off x="749808" y="2907792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49808" y="297637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1152144" y="2898648"/>
            <a:ext cx="4663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Traffic masuk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1152144" y="3163824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FB/TikTok/WA/status diarahkan ke landing.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749808" y="370332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49808" y="377190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20" name="Text 16"/>
          <p:cNvSpPr/>
          <p:nvPr/>
        </p:nvSpPr>
        <p:spPr>
          <a:xfrm>
            <a:off x="1152144" y="3694176"/>
            <a:ext cx="4663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Template menyesuaikan konteks</a:t>
            </a:r>
            <a:endParaRPr lang="en-US" sz="1250" dirty="0"/>
          </a:p>
        </p:txBody>
      </p:sp>
      <p:sp>
        <p:nvSpPr>
          <p:cNvPr id="21" name="Text 17"/>
          <p:cNvSpPr/>
          <p:nvPr/>
        </p:nvSpPr>
        <p:spPr>
          <a:xfrm>
            <a:off x="1152144" y="3959352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Edukasi awal, event, survei, atau direct offer.</a:t>
            </a:r>
            <a:endParaRPr lang="en-US" sz="950" dirty="0"/>
          </a:p>
        </p:txBody>
      </p:sp>
      <p:sp>
        <p:nvSpPr>
          <p:cNvPr id="22" name="Shape 18"/>
          <p:cNvSpPr/>
          <p:nvPr/>
        </p:nvSpPr>
        <p:spPr>
          <a:xfrm>
            <a:off x="749808" y="4498848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49808" y="45674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1152144" y="4489704"/>
            <a:ext cx="4663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50A19"/>
                </a:solidFill>
              </a:rPr>
              <a:t>Tracking membaca performa</a:t>
            </a:r>
            <a:endParaRPr lang="en-US" sz="1250" dirty="0"/>
          </a:p>
        </p:txBody>
      </p:sp>
      <p:sp>
        <p:nvSpPr>
          <p:cNvPr id="25" name="Text 21"/>
          <p:cNvSpPr/>
          <p:nvPr/>
        </p:nvSpPr>
        <p:spPr>
          <a:xfrm>
            <a:off x="1152144" y="4754880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CTR, CTA, AI open, WA/official click, dan opt-in.</a:t>
            </a:r>
            <a:endParaRPr lang="en-US" sz="950" dirty="0"/>
          </a:p>
        </p:txBody>
      </p:sp>
      <p:sp>
        <p:nvSpPr>
          <p:cNvPr id="26" name="Text 22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6492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CONTENT 30 + MISSION PROGRESS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64922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Konsistensi member dibuat terlihat.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286000"/>
            <a:ext cx="6492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5F6F86"/>
                </a:solidFill>
              </a:rPr>
              <a:t>Content 30 memberi bahan share harian. Mission Progress membaca apakah aktivitas berjalan dan siapa yang perlu dibantu.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6583680" y="804672"/>
            <a:ext cx="4462272" cy="2514600"/>
          </a:xfrm>
          <a:prstGeom prst="roundRect">
            <a:avLst>
              <a:gd name="adj" fmla="val 3273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2304A">
                <a:alpha val="13000"/>
              </a:srgbClr>
            </a:outerShdw>
          </a:effectLst>
        </p:spPr>
      </p:sp>
      <p:pic>
        <p:nvPicPr>
          <p:cNvPr id="9" name="Image 0" descr="F:/iwana-ai-clean/public/content/daily/hari-1/feed-16x9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6832" y="877824"/>
            <a:ext cx="4315968" cy="236829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748272" y="2926080"/>
            <a:ext cx="41330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contoh content 30</a:t>
            </a:r>
            <a:endParaRPr lang="en-US" sz="800" dirty="0"/>
          </a:p>
        </p:txBody>
      </p:sp>
      <p:sp>
        <p:nvSpPr>
          <p:cNvPr id="11" name="Shape 8"/>
          <p:cNvSpPr/>
          <p:nvPr/>
        </p:nvSpPr>
        <p:spPr>
          <a:xfrm>
            <a:off x="786384" y="3310128"/>
            <a:ext cx="1417320" cy="841248"/>
          </a:xfrm>
          <a:prstGeom prst="roundRect">
            <a:avLst>
              <a:gd name="adj" fmla="val 8696"/>
            </a:avLst>
          </a:prstGeom>
          <a:solidFill>
            <a:srgbClr val="FF7417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6112" y="3547872"/>
            <a:ext cx="11887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Konten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896112" y="3794760"/>
            <a:ext cx="11887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gambar + caption</a:t>
            </a:r>
            <a:endParaRPr lang="en-US" sz="750" dirty="0"/>
          </a:p>
        </p:txBody>
      </p:sp>
      <p:sp>
        <p:nvSpPr>
          <p:cNvPr id="14" name="Shape 11"/>
          <p:cNvSpPr/>
          <p:nvPr/>
        </p:nvSpPr>
        <p:spPr>
          <a:xfrm>
            <a:off x="2322576" y="3566160"/>
            <a:ext cx="256032" cy="256032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2752344" y="3310128"/>
            <a:ext cx="1417320" cy="841248"/>
          </a:xfrm>
          <a:prstGeom prst="roundRect">
            <a:avLst>
              <a:gd name="adj" fmla="val 8696"/>
            </a:avLst>
          </a:prstGeom>
          <a:solidFill>
            <a:srgbClr val="061126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862072" y="3547872"/>
            <a:ext cx="11887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Share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2862072" y="3794760"/>
            <a:ext cx="11887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manual oleh member</a:t>
            </a:r>
            <a:endParaRPr lang="en-US" sz="750" dirty="0"/>
          </a:p>
        </p:txBody>
      </p:sp>
      <p:sp>
        <p:nvSpPr>
          <p:cNvPr id="18" name="Shape 15"/>
          <p:cNvSpPr/>
          <p:nvPr/>
        </p:nvSpPr>
        <p:spPr>
          <a:xfrm>
            <a:off x="4288536" y="3566160"/>
            <a:ext cx="256032" cy="256032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4718304" y="3310128"/>
            <a:ext cx="1417320" cy="841248"/>
          </a:xfrm>
          <a:prstGeom prst="roundRect">
            <a:avLst>
              <a:gd name="adj" fmla="val 8696"/>
            </a:avLst>
          </a:prstGeom>
          <a:solidFill>
            <a:srgbClr val="061126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828032" y="3547872"/>
            <a:ext cx="11887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Traffic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828032" y="3794760"/>
            <a:ext cx="11887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visitor masuk</a:t>
            </a:r>
            <a:endParaRPr lang="en-US" sz="750" dirty="0"/>
          </a:p>
        </p:txBody>
      </p:sp>
      <p:sp>
        <p:nvSpPr>
          <p:cNvPr id="22" name="Shape 19"/>
          <p:cNvSpPr/>
          <p:nvPr/>
        </p:nvSpPr>
        <p:spPr>
          <a:xfrm>
            <a:off x="6254496" y="3566160"/>
            <a:ext cx="256032" cy="256032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684264" y="3310128"/>
            <a:ext cx="1417320" cy="841248"/>
          </a:xfrm>
          <a:prstGeom prst="roundRect">
            <a:avLst>
              <a:gd name="adj" fmla="val 8696"/>
            </a:avLst>
          </a:prstGeom>
          <a:solidFill>
            <a:srgbClr val="18C76A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793992" y="3547872"/>
            <a:ext cx="11887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</a:rPr>
              <a:t>Mission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6793992" y="3794760"/>
            <a:ext cx="11887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E7EEF8"/>
                </a:solidFill>
              </a:rPr>
              <a:t>progress terbaca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786384" y="4828032"/>
            <a:ext cx="5989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b="1" dirty="0">
                <a:solidFill>
                  <a:srgbClr val="050A19"/>
                </a:solidFill>
              </a:rPr>
              <a:t>Gunakan untuk training: member tidak perlu membuat konten dari nol, dan leader/admin bisa membaca progres dari aktivitas nyata.</a:t>
            </a:r>
            <a:endParaRPr lang="en-US" sz="1500" dirty="0"/>
          </a:p>
        </p:txBody>
      </p:sp>
      <p:sp>
        <p:nvSpPr>
          <p:cNvPr id="27" name="Text 24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048" y="310896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04672" y="31089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04672" y="521208"/>
            <a:ext cx="22402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749808"/>
            <a:ext cx="7772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SAFETY GATE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58368" y="1078992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Automation membantu, manusia tetap memegang keputusan sensitif.</a:t>
            </a:r>
            <a:endParaRPr lang="en-US" sz="3300" dirty="0"/>
          </a:p>
        </p:txBody>
      </p:sp>
      <p:sp>
        <p:nvSpPr>
          <p:cNvPr id="7" name="Text 5"/>
          <p:cNvSpPr/>
          <p:nvPr/>
        </p:nvSpPr>
        <p:spPr>
          <a:xfrm>
            <a:off x="658368" y="2377440"/>
            <a:ext cx="7772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D6E0EF"/>
                </a:solidFill>
              </a:rPr>
              <a:t>Deck ini sengaja tidak menginstruksikan WA auto-send. WA tetap draft, queue, manual-review, dan dry-run bridge.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804672" y="2852928"/>
            <a:ext cx="2834640" cy="694944"/>
          </a:xfrm>
          <a:prstGeom prst="roundRect">
            <a:avLst>
              <a:gd name="adj" fmla="val 10526"/>
            </a:avLst>
          </a:prstGeom>
          <a:solidFill>
            <a:srgbClr val="15223D"/>
          </a:solidFill>
          <a:ln w="12700">
            <a:solidFill>
              <a:srgbClr val="2B3A5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69264" y="3008376"/>
            <a:ext cx="777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7417"/>
                </a:solidFill>
              </a:rPr>
              <a:t>WA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737360" y="3026664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manual-review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325112" y="2852928"/>
            <a:ext cx="2834640" cy="694944"/>
          </a:xfrm>
          <a:prstGeom prst="roundRect">
            <a:avLst>
              <a:gd name="adj" fmla="val 10526"/>
            </a:avLst>
          </a:prstGeom>
          <a:solidFill>
            <a:srgbClr val="15223D"/>
          </a:solidFill>
          <a:ln w="12700">
            <a:solidFill>
              <a:srgbClr val="2B3A5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489704" y="3008376"/>
            <a:ext cx="777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7417"/>
                </a:solidFill>
              </a:rPr>
              <a:t>Bridge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257800" y="3026664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dry-run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7845552" y="2852928"/>
            <a:ext cx="2834640" cy="694944"/>
          </a:xfrm>
          <a:prstGeom prst="roundRect">
            <a:avLst>
              <a:gd name="adj" fmla="val 10526"/>
            </a:avLst>
          </a:prstGeom>
          <a:solidFill>
            <a:srgbClr val="15223D"/>
          </a:solidFill>
          <a:ln w="12700">
            <a:solidFill>
              <a:srgbClr val="2B3A5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10144" y="3008376"/>
            <a:ext cx="777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7417"/>
                </a:solidFill>
              </a:rPr>
              <a:t>Push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778240" y="3026664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opt-in visitor</a:t>
            </a:r>
            <a:endParaRPr lang="en-US" sz="1050" dirty="0"/>
          </a:p>
        </p:txBody>
      </p:sp>
      <p:sp>
        <p:nvSpPr>
          <p:cNvPr id="17" name="Shape 15"/>
          <p:cNvSpPr/>
          <p:nvPr/>
        </p:nvSpPr>
        <p:spPr>
          <a:xfrm>
            <a:off x="804672" y="3877056"/>
            <a:ext cx="2834640" cy="694944"/>
          </a:xfrm>
          <a:prstGeom prst="roundRect">
            <a:avLst>
              <a:gd name="adj" fmla="val 10526"/>
            </a:avLst>
          </a:prstGeom>
          <a:solidFill>
            <a:srgbClr val="15223D"/>
          </a:solidFill>
          <a:ln w="12700">
            <a:solidFill>
              <a:srgbClr val="2B3A5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69264" y="4032504"/>
            <a:ext cx="777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7417"/>
                </a:solidFill>
              </a:rPr>
              <a:t>Admin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737360" y="4050792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Google mapping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4325112" y="3877056"/>
            <a:ext cx="2834640" cy="694944"/>
          </a:xfrm>
          <a:prstGeom prst="roundRect">
            <a:avLst>
              <a:gd name="adj" fmla="val 10526"/>
            </a:avLst>
          </a:prstGeom>
          <a:solidFill>
            <a:srgbClr val="15223D"/>
          </a:solidFill>
          <a:ln w="12700">
            <a:solidFill>
              <a:srgbClr val="2B3A5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489704" y="4032504"/>
            <a:ext cx="777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7417"/>
                </a:solidFill>
              </a:rPr>
              <a:t>Campaign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257800" y="4050792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tracking live</a:t>
            </a:r>
            <a:endParaRPr lang="en-US" sz="1050" dirty="0"/>
          </a:p>
        </p:txBody>
      </p:sp>
      <p:sp>
        <p:nvSpPr>
          <p:cNvPr id="23" name="Shape 21"/>
          <p:cNvSpPr/>
          <p:nvPr/>
        </p:nvSpPr>
        <p:spPr>
          <a:xfrm>
            <a:off x="7845552" y="3877056"/>
            <a:ext cx="2834640" cy="694944"/>
          </a:xfrm>
          <a:prstGeom prst="roundRect">
            <a:avLst>
              <a:gd name="adj" fmla="val 10526"/>
            </a:avLst>
          </a:prstGeom>
          <a:solidFill>
            <a:srgbClr val="15223D"/>
          </a:solidFill>
          <a:ln w="12700">
            <a:solidFill>
              <a:srgbClr val="2B3A5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010144" y="4032504"/>
            <a:ext cx="777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7417"/>
                </a:solidFill>
              </a:rPr>
              <a:t>Rollback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8778240" y="4050792"/>
            <a:ext cx="16916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dirty="0">
                <a:solidFill>
                  <a:srgbClr val="FFFFFF"/>
                </a:solidFill>
              </a:rPr>
              <a:t>siap sebelum deploy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658368" y="6601968"/>
            <a:ext cx="59436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Safety mode: locked/dry-run/manual-review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60196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94A3B8"/>
                </a:solidFill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IWANA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IWANA Tutorial Visual Phase 2</dc:title>
  <dc:subject>Tutorial Visual IWANA Phase 2</dc:subject>
  <dc:creator>IWANA + Codex</dc:creator>
  <cp:lastModifiedBy>IWANA + Codex</cp:lastModifiedBy>
  <cp:revision>1</cp:revision>
  <dcterms:created xsi:type="dcterms:W3CDTF">2026-05-16T20:09:41Z</dcterms:created>
  <dcterms:modified xsi:type="dcterms:W3CDTF">2026-05-16T20:09:41Z</dcterms:modified>
</cp:coreProperties>
</file>