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61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320040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68680" y="329184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68680" y="530352"/>
            <a:ext cx="21488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1143000"/>
            <a:ext cx="36576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7417"/>
                </a:solidFill>
              </a:rPr>
              <a:t>TUTORIAL VISUAL PHASE 3</a:t>
            </a:r>
            <a:endParaRPr lang="en-US" sz="850" dirty="0"/>
          </a:p>
        </p:txBody>
      </p:sp>
      <p:sp>
        <p:nvSpPr>
          <p:cNvPr id="6" name="Text 4"/>
          <p:cNvSpPr/>
          <p:nvPr/>
        </p:nvSpPr>
        <p:spPr>
          <a:xfrm>
            <a:off x="621792" y="1627632"/>
            <a:ext cx="6400800" cy="23317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Authenticated</a:t>
            </a:r>
            <a:endParaRPr lang="en-US" sz="4800" dirty="0"/>
          </a:p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Screenshot</a:t>
            </a:r>
            <a:endParaRPr lang="en-US" sz="4800" dirty="0"/>
          </a:p>
          <a:p>
            <a:pPr indent="0" marL="0">
              <a:buNone/>
            </a:pPr>
            <a:r>
              <a:rPr lang="en-US" sz="4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Pack</a:t>
            </a:r>
            <a:endParaRPr lang="en-US" sz="4800" dirty="0"/>
          </a:p>
        </p:txBody>
      </p:sp>
      <p:sp>
        <p:nvSpPr>
          <p:cNvPr id="7" name="Text 5"/>
          <p:cNvSpPr/>
          <p:nvPr/>
        </p:nvSpPr>
        <p:spPr>
          <a:xfrm>
            <a:off x="658368" y="4224528"/>
            <a:ext cx="5669280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D6E0EF"/>
                </a:solidFill>
              </a:rPr>
              <a:t>Deck training final untuk menjelaskan IWANA dari layar production: Super Admin, Leader, Member, Campaign, Content 30, dan Mission Progress.</a:t>
            </a:r>
            <a:endParaRPr lang="en-US" sz="1500" dirty="0"/>
          </a:p>
        </p:txBody>
      </p:sp>
      <p:pic>
        <p:nvPicPr>
          <p:cNvPr id="8" name="Image 0" descr="F:\iwana-ai-clean\docs\tutorial-visual-phase2-20260517\screenshots\05-landing-campaign.png">    </p:cNvPr>
          <p:cNvPicPr>
            <a:picLocks noChangeAspect="1"/>
          </p:cNvPicPr>
          <p:nvPr/>
        </p:nvPicPr>
        <p:blipFill>
          <a:blip r:embed="rId1">
            <a:alphaModFix amt="92000"/>
          </a:blip>
          <a:stretch>
            <a:fillRect/>
          </a:stretch>
        </p:blipFill>
        <p:spPr>
          <a:xfrm>
            <a:off x="6949440" y="658368"/>
            <a:ext cx="4480560" cy="2523744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6903720" y="3657600"/>
            <a:ext cx="4526280" cy="1280160"/>
          </a:xfrm>
          <a:prstGeom prst="roundRect">
            <a:avLst>
              <a:gd name="adj" fmla="val 5714"/>
            </a:avLst>
          </a:prstGeom>
          <a:solidFill>
            <a:srgbClr val="101E38"/>
          </a:solidFill>
          <a:ln w="12700">
            <a:solidFill>
              <a:srgbClr val="26375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223760" y="3931920"/>
            <a:ext cx="1645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FFFFFF"/>
                </a:solidFill>
              </a:rPr>
              <a:t>Status Phase 3</a:t>
            </a:r>
            <a:endParaRPr lang="en-US" sz="1000" dirty="0"/>
          </a:p>
        </p:txBody>
      </p:sp>
      <p:sp>
        <p:nvSpPr>
          <p:cNvPr id="11" name="Text 8"/>
          <p:cNvSpPr/>
          <p:nvPr/>
        </p:nvSpPr>
        <p:spPr>
          <a:xfrm>
            <a:off x="7223760" y="4279392"/>
            <a:ext cx="36576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050" dirty="0">
                <a:solidFill>
                  <a:srgbClr val="D6E0EF"/>
                </a:solidFill>
              </a:rPr>
              <a:t>Deck siap. Screenshot internal authenticated menunggu capture manual/browser login.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658368" y="6601968"/>
            <a:ext cx="6583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IWANA Digital Marketing System | 17 Mei 2026</a:t>
            </a:r>
            <a:endParaRPr lang="en-US" sz="68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320040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68680" y="329184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68680" y="530352"/>
            <a:ext cx="21488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868680"/>
            <a:ext cx="557784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VISITOR JOURNEY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58368" y="1179576"/>
            <a:ext cx="5577840" cy="9875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1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Landing dan Biolink menjadi mesin konversi awal.</a:t>
            </a:r>
            <a:endParaRPr lang="en-US" sz="3100" dirty="0"/>
          </a:p>
        </p:txBody>
      </p:sp>
      <p:sp>
        <p:nvSpPr>
          <p:cNvPr id="7" name="Text 5"/>
          <p:cNvSpPr/>
          <p:nvPr/>
        </p:nvSpPr>
        <p:spPr>
          <a:xfrm>
            <a:off x="658368" y="2368296"/>
            <a:ext cx="55778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30" dirty="0">
                <a:solidFill>
                  <a:srgbClr val="5F6F86"/>
                </a:solidFill>
              </a:rPr>
              <a:t>Traffic dari ads masuk ke campaign, lalu diarahkan ke biolink, AI, WA, official, atau opt-in notifikasi.</a:t>
            </a:r>
            <a:endParaRPr lang="en-US" sz="1330" dirty="0"/>
          </a:p>
        </p:txBody>
      </p:sp>
      <p:sp>
        <p:nvSpPr>
          <p:cNvPr id="8" name="Shape 6"/>
          <p:cNvSpPr/>
          <p:nvPr/>
        </p:nvSpPr>
        <p:spPr>
          <a:xfrm>
            <a:off x="6172200" y="749808"/>
            <a:ext cx="5303520" cy="2340864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sx="100000" sy="100000" kx="0" ky="0" algn="bl" rotWithShape="0" blurRad="25400" dist="50800" dir="2700000">
              <a:srgbClr val="23314A">
                <a:alpha val="12000"/>
              </a:srgbClr>
            </a:outerShdw>
          </a:effectLst>
        </p:spPr>
      </p:sp>
      <p:pic>
        <p:nvPicPr>
          <p:cNvPr id="9" name="Image 0" descr="F:\iwana-ai-clean\docs\tutorial-visual-phase2-20260517\screenshots\05-landing-campaig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5352" y="822960"/>
            <a:ext cx="5157216" cy="2194560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336792" y="3182112"/>
            <a:ext cx="497433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b="1" dirty="0">
                <a:solidFill>
                  <a:srgbClr val="5F6F86"/>
                </a:solidFill>
              </a:rPr>
              <a:t>LANDING CAMPAIGN PRODUCTION</a:t>
            </a:r>
            <a:endParaRPr lang="en-US" sz="680" dirty="0"/>
          </a:p>
        </p:txBody>
      </p:sp>
      <p:sp>
        <p:nvSpPr>
          <p:cNvPr id="11" name="Shape 8"/>
          <p:cNvSpPr/>
          <p:nvPr/>
        </p:nvSpPr>
        <p:spPr>
          <a:xfrm>
            <a:off x="6172200" y="3493008"/>
            <a:ext cx="5303520" cy="2340864"/>
          </a:xfrm>
          <a:prstGeom prst="roundRect">
            <a:avLst>
              <a:gd name="adj" fmla="val 3125"/>
            </a:avLst>
          </a:prstGeom>
          <a:solidFill>
            <a:srgbClr val="FFFFFF"/>
          </a:solidFill>
          <a:ln w="12700">
            <a:solidFill>
              <a:srgbClr val="DCE4EF"/>
            </a:solidFill>
            <a:prstDash val="solid"/>
          </a:ln>
          <a:effectLst>
            <a:outerShdw sx="100000" sy="100000" kx="0" ky="0" algn="bl" rotWithShape="0" blurRad="25400" dist="50800" dir="2700000">
              <a:srgbClr val="23314A">
                <a:alpha val="12000"/>
              </a:srgbClr>
            </a:outerShdw>
          </a:effectLst>
        </p:spPr>
      </p:sp>
      <p:pic>
        <p:nvPicPr>
          <p:cNvPr id="12" name="Image 1" descr="F:\iwana-ai-clean\docs\tutorial-visual-phase2-20260517\screenshots\04-biolink-public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352" y="3566160"/>
            <a:ext cx="5157216" cy="219456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6336792" y="5925312"/>
            <a:ext cx="497433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b="1" dirty="0">
                <a:solidFill>
                  <a:srgbClr val="5F6F86"/>
                </a:solidFill>
              </a:rPr>
              <a:t>BIOLINK PRODUCTION</a:t>
            </a:r>
            <a:endParaRPr lang="en-US" sz="680" dirty="0"/>
          </a:p>
        </p:txBody>
      </p:sp>
      <p:sp>
        <p:nvSpPr>
          <p:cNvPr id="14" name="Shape 10"/>
          <p:cNvSpPr/>
          <p:nvPr/>
        </p:nvSpPr>
        <p:spPr>
          <a:xfrm>
            <a:off x="749808" y="2971800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49808" y="3040380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1</a:t>
            </a:r>
            <a:endParaRPr lang="en-US" sz="800" dirty="0"/>
          </a:p>
        </p:txBody>
      </p:sp>
      <p:sp>
        <p:nvSpPr>
          <p:cNvPr id="16" name="Text 12"/>
          <p:cNvSpPr/>
          <p:nvPr/>
        </p:nvSpPr>
        <p:spPr>
          <a:xfrm>
            <a:off x="1152144" y="296265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Campaign menarik minat</a:t>
            </a:r>
            <a:endParaRPr lang="en-US" sz="1220" dirty="0"/>
          </a:p>
        </p:txBody>
      </p:sp>
      <p:sp>
        <p:nvSpPr>
          <p:cNvPr id="17" name="Text 13"/>
          <p:cNvSpPr/>
          <p:nvPr/>
        </p:nvSpPr>
        <p:spPr>
          <a:xfrm>
            <a:off x="1152144" y="3209544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Template menyesuaikan edukasi, event, survei, atau offer.</a:t>
            </a:r>
            <a:endParaRPr lang="en-US" sz="950" dirty="0"/>
          </a:p>
        </p:txBody>
      </p:sp>
      <p:sp>
        <p:nvSpPr>
          <p:cNvPr id="18" name="Shape 14"/>
          <p:cNvSpPr/>
          <p:nvPr/>
        </p:nvSpPr>
        <p:spPr>
          <a:xfrm>
            <a:off x="749808" y="3685032"/>
            <a:ext cx="292608" cy="292608"/>
          </a:xfrm>
          <a:prstGeom prst="ellipse">
            <a:avLst/>
          </a:prstGeom>
          <a:solidFill>
            <a:srgbClr val="16C76A"/>
          </a:solidFill>
          <a:ln w="12700">
            <a:solidFill>
              <a:srgbClr val="16C76A"/>
            </a:solidFill>
            <a:prstDash val="solid"/>
          </a:ln>
        </p:spPr>
      </p:sp>
      <p:sp>
        <p:nvSpPr>
          <p:cNvPr id="19" name="Text 15"/>
          <p:cNvSpPr/>
          <p:nvPr/>
        </p:nvSpPr>
        <p:spPr>
          <a:xfrm>
            <a:off x="749808" y="3753612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2</a:t>
            </a:r>
            <a:endParaRPr lang="en-US" sz="800" dirty="0"/>
          </a:p>
        </p:txBody>
      </p:sp>
      <p:sp>
        <p:nvSpPr>
          <p:cNvPr id="20" name="Text 16"/>
          <p:cNvSpPr/>
          <p:nvPr/>
        </p:nvSpPr>
        <p:spPr>
          <a:xfrm>
            <a:off x="1152144" y="367588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Biolink membuktikan</a:t>
            </a:r>
            <a:endParaRPr lang="en-US" sz="1220" dirty="0"/>
          </a:p>
        </p:txBody>
      </p:sp>
      <p:sp>
        <p:nvSpPr>
          <p:cNvPr id="21" name="Text 17"/>
          <p:cNvSpPr/>
          <p:nvPr/>
        </p:nvSpPr>
        <p:spPr>
          <a:xfrm>
            <a:off x="1152144" y="3922776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Galeri, AI, CTA, dan notifikasi membuat visitor lanjut.</a:t>
            </a:r>
            <a:endParaRPr lang="en-US" sz="950" dirty="0"/>
          </a:p>
        </p:txBody>
      </p:sp>
      <p:sp>
        <p:nvSpPr>
          <p:cNvPr id="22" name="Shape 18"/>
          <p:cNvSpPr/>
          <p:nvPr/>
        </p:nvSpPr>
        <p:spPr>
          <a:xfrm>
            <a:off x="749808" y="4398264"/>
            <a:ext cx="292608" cy="292608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3" name="Text 19"/>
          <p:cNvSpPr/>
          <p:nvPr/>
        </p:nvSpPr>
        <p:spPr>
          <a:xfrm>
            <a:off x="749808" y="4466844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3</a:t>
            </a:r>
            <a:endParaRPr lang="en-US" sz="800" dirty="0"/>
          </a:p>
        </p:txBody>
      </p:sp>
      <p:sp>
        <p:nvSpPr>
          <p:cNvPr id="24" name="Text 20"/>
          <p:cNvSpPr/>
          <p:nvPr/>
        </p:nvSpPr>
        <p:spPr>
          <a:xfrm>
            <a:off x="1152144" y="4389120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Tracking membaca arah</a:t>
            </a:r>
            <a:endParaRPr lang="en-US" sz="1220" dirty="0"/>
          </a:p>
        </p:txBody>
      </p:sp>
      <p:sp>
        <p:nvSpPr>
          <p:cNvPr id="25" name="Text 21"/>
          <p:cNvSpPr/>
          <p:nvPr/>
        </p:nvSpPr>
        <p:spPr>
          <a:xfrm>
            <a:off x="1152144" y="4636008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CTR dan CTA dipakai untuk memilih template terbaik.</a:t>
            </a:r>
            <a:endParaRPr lang="en-US" sz="950" dirty="0"/>
          </a:p>
        </p:txBody>
      </p:sp>
      <p:sp>
        <p:nvSpPr>
          <p:cNvPr id="26" name="Text 22"/>
          <p:cNvSpPr/>
          <p:nvPr/>
        </p:nvSpPr>
        <p:spPr>
          <a:xfrm>
            <a:off x="658368" y="6601968"/>
            <a:ext cx="6583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611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320040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68680" y="329184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68680" y="530352"/>
            <a:ext cx="21488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868680"/>
            <a:ext cx="65836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SAFETY GATE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58368" y="1179576"/>
            <a:ext cx="65836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1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Auto-send WhatsApp tetap tidak dibuka.</a:t>
            </a:r>
            <a:endParaRPr lang="en-US" sz="3100" dirty="0"/>
          </a:p>
        </p:txBody>
      </p:sp>
      <p:sp>
        <p:nvSpPr>
          <p:cNvPr id="7" name="Text 5"/>
          <p:cNvSpPr/>
          <p:nvPr/>
        </p:nvSpPr>
        <p:spPr>
          <a:xfrm>
            <a:off x="658368" y="2386584"/>
            <a:ext cx="65836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30" dirty="0">
                <a:solidFill>
                  <a:srgbClr val="D6E0EF"/>
                </a:solidFill>
              </a:rPr>
              <a:t>Phase berikutnya boleh masuk AI Agent Core dan inbound WA AI, tetapi hanya untuk pesan yang masuk terlebih dahulu dan tetap bertahap.</a:t>
            </a:r>
            <a:endParaRPr lang="en-US" sz="1330" dirty="0"/>
          </a:p>
        </p:txBody>
      </p:sp>
      <p:sp>
        <p:nvSpPr>
          <p:cNvPr id="8" name="Shape 6"/>
          <p:cNvSpPr/>
          <p:nvPr/>
        </p:nvSpPr>
        <p:spPr>
          <a:xfrm>
            <a:off x="822960" y="3931920"/>
            <a:ext cx="2212848" cy="960120"/>
          </a:xfrm>
          <a:prstGeom prst="roundRect">
            <a:avLst>
              <a:gd name="adj" fmla="val 7619"/>
            </a:avLst>
          </a:prstGeom>
          <a:solidFill>
            <a:srgbClr val="14233E"/>
          </a:solidFill>
          <a:ln w="12700">
            <a:solidFill>
              <a:srgbClr val="2A3A5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987552" y="4187952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Dry-run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987552" y="4507992"/>
            <a:ext cx="18288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80" b="1" dirty="0">
                <a:solidFill>
                  <a:srgbClr val="FF7417"/>
                </a:solidFill>
              </a:rPr>
              <a:t>BRIDGE MODE</a:t>
            </a:r>
            <a:endParaRPr lang="en-US" sz="680" dirty="0"/>
          </a:p>
        </p:txBody>
      </p:sp>
      <p:sp>
        <p:nvSpPr>
          <p:cNvPr id="11" name="Shape 9"/>
          <p:cNvSpPr/>
          <p:nvPr/>
        </p:nvSpPr>
        <p:spPr>
          <a:xfrm>
            <a:off x="3611880" y="3931920"/>
            <a:ext cx="2212848" cy="960120"/>
          </a:xfrm>
          <a:prstGeom prst="roundRect">
            <a:avLst>
              <a:gd name="adj" fmla="val 7619"/>
            </a:avLst>
          </a:prstGeom>
          <a:solidFill>
            <a:srgbClr val="14233E"/>
          </a:solidFill>
          <a:ln w="12700">
            <a:solidFill>
              <a:srgbClr val="2A3A57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3776472" y="4187952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Manual-review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3776472" y="4507992"/>
            <a:ext cx="18288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80" b="1" dirty="0">
                <a:solidFill>
                  <a:srgbClr val="FF7417"/>
                </a:solidFill>
              </a:rPr>
              <a:t>WA POLICY</a:t>
            </a:r>
            <a:endParaRPr lang="en-US" sz="680" dirty="0"/>
          </a:p>
        </p:txBody>
      </p:sp>
      <p:sp>
        <p:nvSpPr>
          <p:cNvPr id="14" name="Shape 12"/>
          <p:cNvSpPr/>
          <p:nvPr/>
        </p:nvSpPr>
        <p:spPr>
          <a:xfrm>
            <a:off x="6400800" y="3931920"/>
            <a:ext cx="2212848" cy="960120"/>
          </a:xfrm>
          <a:prstGeom prst="roundRect">
            <a:avLst>
              <a:gd name="adj" fmla="val 7619"/>
            </a:avLst>
          </a:prstGeom>
          <a:solidFill>
            <a:srgbClr val="14233E"/>
          </a:solidFill>
          <a:ln w="12700">
            <a:solidFill>
              <a:srgbClr val="2A3A57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565392" y="4187952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Opt-in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565392" y="4507992"/>
            <a:ext cx="18288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80" b="1" dirty="0">
                <a:solidFill>
                  <a:srgbClr val="FF7417"/>
                </a:solidFill>
              </a:rPr>
              <a:t>PUSH JOURNEY</a:t>
            </a:r>
            <a:endParaRPr lang="en-US" sz="680" dirty="0"/>
          </a:p>
        </p:txBody>
      </p:sp>
      <p:sp>
        <p:nvSpPr>
          <p:cNvPr id="17" name="Shape 15"/>
          <p:cNvSpPr/>
          <p:nvPr/>
        </p:nvSpPr>
        <p:spPr>
          <a:xfrm>
            <a:off x="9189720" y="3931920"/>
            <a:ext cx="2212848" cy="960120"/>
          </a:xfrm>
          <a:prstGeom prst="roundRect">
            <a:avLst>
              <a:gd name="adj" fmla="val 7619"/>
            </a:avLst>
          </a:prstGeom>
          <a:solidFill>
            <a:srgbClr val="14233E"/>
          </a:solidFill>
          <a:ln w="12700">
            <a:solidFill>
              <a:srgbClr val="2A3A57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9354312" y="4187952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</a:rPr>
              <a:t>Inbound-first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9354312" y="4507992"/>
            <a:ext cx="182880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680" b="1" dirty="0">
                <a:solidFill>
                  <a:srgbClr val="FF7417"/>
                </a:solidFill>
              </a:rPr>
              <a:t>WA AI AGENT</a:t>
            </a:r>
            <a:endParaRPr lang="en-US" sz="680" dirty="0"/>
          </a:p>
        </p:txBody>
      </p:sp>
      <p:sp>
        <p:nvSpPr>
          <p:cNvPr id="20" name="Text 18"/>
          <p:cNvSpPr/>
          <p:nvPr/>
        </p:nvSpPr>
        <p:spPr>
          <a:xfrm>
            <a:off x="658368" y="6601968"/>
            <a:ext cx="6583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Next: Push Journey H+1/H+2/H+3, lalu AI Agent Core inbound-first.</a:t>
            </a:r>
            <a:endParaRPr lang="en-US" sz="68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320040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68680" y="329184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68680" y="530352"/>
            <a:ext cx="21488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868680"/>
            <a:ext cx="768096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PETA TRAINING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58368" y="1179576"/>
            <a:ext cx="78638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1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Urutan menjelaskan sistem sampai operator paham kerja harian.</a:t>
            </a:r>
            <a:endParaRPr lang="en-US" sz="3100" dirty="0"/>
          </a:p>
        </p:txBody>
      </p:sp>
      <p:sp>
        <p:nvSpPr>
          <p:cNvPr id="7" name="Text 5"/>
          <p:cNvSpPr/>
          <p:nvPr/>
        </p:nvSpPr>
        <p:spPr>
          <a:xfrm>
            <a:off x="658368" y="2203704"/>
            <a:ext cx="694944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330" dirty="0">
                <a:solidFill>
                  <a:srgbClr val="5F6F86"/>
                </a:solidFill>
              </a:rPr>
              <a:t>Phase 3 dipakai sebagai deck presentasi: role, halaman yang dibuka, keputusan harian, dan safety gate.</a:t>
            </a:r>
            <a:endParaRPr lang="en-US" sz="1330" dirty="0"/>
          </a:p>
        </p:txBody>
      </p:sp>
      <p:sp>
        <p:nvSpPr>
          <p:cNvPr id="8" name="Shape 6"/>
          <p:cNvSpPr/>
          <p:nvPr/>
        </p:nvSpPr>
        <p:spPr>
          <a:xfrm>
            <a:off x="822960" y="2880360"/>
            <a:ext cx="475488" cy="47548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22960" y="3008376"/>
            <a:ext cx="47548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</a:rPr>
              <a:t>1</a:t>
            </a:r>
            <a:endParaRPr lang="en-US" sz="1000" dirty="0"/>
          </a:p>
        </p:txBody>
      </p:sp>
      <p:sp>
        <p:nvSpPr>
          <p:cNvPr id="10" name="Text 8"/>
          <p:cNvSpPr/>
          <p:nvPr/>
        </p:nvSpPr>
        <p:spPr>
          <a:xfrm>
            <a:off x="475488" y="3547872"/>
            <a:ext cx="1188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50A19"/>
                </a:solidFill>
              </a:rPr>
              <a:t>Super Admin</a:t>
            </a:r>
            <a:endParaRPr lang="en-US" sz="1300" dirty="0"/>
          </a:p>
        </p:txBody>
      </p:sp>
      <p:sp>
        <p:nvSpPr>
          <p:cNvPr id="11" name="Text 9"/>
          <p:cNvSpPr/>
          <p:nvPr/>
        </p:nvSpPr>
        <p:spPr>
          <a:xfrm>
            <a:off x="384048" y="3822192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5F6F86"/>
                </a:solidFill>
              </a:rPr>
              <a:t>kontrol sistem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1737360" y="2944368"/>
            <a:ext cx="329184" cy="329184"/>
          </a:xfrm>
          <a:prstGeom prst="chevron">
            <a:avLst/>
          </a:prstGeom>
          <a:solidFill>
            <a:srgbClr val="CBD5E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063240" y="2880360"/>
            <a:ext cx="475488" cy="475488"/>
          </a:xfrm>
          <a:prstGeom prst="ellipse">
            <a:avLst/>
          </a:prstGeom>
          <a:solidFill>
            <a:srgbClr val="061126"/>
          </a:solidFill>
          <a:ln w="12700">
            <a:solidFill>
              <a:srgbClr val="061126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063240" y="3008376"/>
            <a:ext cx="47548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</a:rPr>
              <a:t>2</a:t>
            </a:r>
            <a:endParaRPr lang="en-US" sz="1000" dirty="0"/>
          </a:p>
        </p:txBody>
      </p:sp>
      <p:sp>
        <p:nvSpPr>
          <p:cNvPr id="15" name="Text 13"/>
          <p:cNvSpPr/>
          <p:nvPr/>
        </p:nvSpPr>
        <p:spPr>
          <a:xfrm>
            <a:off x="2715768" y="3547872"/>
            <a:ext cx="1188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50A19"/>
                </a:solidFill>
              </a:rPr>
              <a:t>Leader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2624328" y="3822192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5F6F86"/>
                </a:solidFill>
              </a:rPr>
              <a:t>arah tim</a:t>
            </a:r>
            <a:endParaRPr lang="en-US" sz="850" dirty="0"/>
          </a:p>
        </p:txBody>
      </p:sp>
      <p:sp>
        <p:nvSpPr>
          <p:cNvPr id="17" name="Shape 15"/>
          <p:cNvSpPr/>
          <p:nvPr/>
        </p:nvSpPr>
        <p:spPr>
          <a:xfrm>
            <a:off x="3977640" y="2944368"/>
            <a:ext cx="329184" cy="329184"/>
          </a:xfrm>
          <a:prstGeom prst="chevron">
            <a:avLst/>
          </a:prstGeom>
          <a:solidFill>
            <a:srgbClr val="CBD5E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5303520" y="2880360"/>
            <a:ext cx="475488" cy="475488"/>
          </a:xfrm>
          <a:prstGeom prst="ellipse">
            <a:avLst/>
          </a:prstGeom>
          <a:solidFill>
            <a:srgbClr val="061126"/>
          </a:solidFill>
          <a:ln w="12700">
            <a:solidFill>
              <a:srgbClr val="061126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5303520" y="3008376"/>
            <a:ext cx="47548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</a:rPr>
              <a:t>3</a:t>
            </a:r>
            <a:endParaRPr lang="en-US" sz="1000" dirty="0"/>
          </a:p>
        </p:txBody>
      </p:sp>
      <p:sp>
        <p:nvSpPr>
          <p:cNvPr id="20" name="Text 18"/>
          <p:cNvSpPr/>
          <p:nvPr/>
        </p:nvSpPr>
        <p:spPr>
          <a:xfrm>
            <a:off x="4956048" y="3547872"/>
            <a:ext cx="1188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50A19"/>
                </a:solidFill>
              </a:rPr>
              <a:t>Member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4864608" y="3822192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5F6F86"/>
                </a:solidFill>
              </a:rPr>
              <a:t>kerja harian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6217920" y="2944368"/>
            <a:ext cx="329184" cy="329184"/>
          </a:xfrm>
          <a:prstGeom prst="chevron">
            <a:avLst/>
          </a:prstGeom>
          <a:solidFill>
            <a:srgbClr val="CBD5E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7543800" y="2880360"/>
            <a:ext cx="475488" cy="475488"/>
          </a:xfrm>
          <a:prstGeom prst="ellipse">
            <a:avLst/>
          </a:prstGeom>
          <a:solidFill>
            <a:srgbClr val="061126"/>
          </a:solidFill>
          <a:ln w="12700">
            <a:solidFill>
              <a:srgbClr val="061126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7543800" y="3008376"/>
            <a:ext cx="47548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</a:rPr>
              <a:t>4</a:t>
            </a:r>
            <a:endParaRPr lang="en-US" sz="1000" dirty="0"/>
          </a:p>
        </p:txBody>
      </p:sp>
      <p:sp>
        <p:nvSpPr>
          <p:cNvPr id="25" name="Text 23"/>
          <p:cNvSpPr/>
          <p:nvPr/>
        </p:nvSpPr>
        <p:spPr>
          <a:xfrm>
            <a:off x="7196328" y="3547872"/>
            <a:ext cx="1188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50A19"/>
                </a:solidFill>
              </a:rPr>
              <a:t>Visitor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7104888" y="3822192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5F6F86"/>
                </a:solidFill>
              </a:rPr>
              <a:t>landing + AI</a:t>
            </a:r>
            <a:endParaRPr lang="en-US" sz="850" dirty="0"/>
          </a:p>
        </p:txBody>
      </p:sp>
      <p:sp>
        <p:nvSpPr>
          <p:cNvPr id="27" name="Shape 25"/>
          <p:cNvSpPr/>
          <p:nvPr/>
        </p:nvSpPr>
        <p:spPr>
          <a:xfrm>
            <a:off x="8458200" y="2944368"/>
            <a:ext cx="329184" cy="329184"/>
          </a:xfrm>
          <a:prstGeom prst="chevron">
            <a:avLst/>
          </a:prstGeom>
          <a:solidFill>
            <a:srgbClr val="CBD5E1"/>
          </a:solidFill>
          <a:ln w="12700">
            <a:solidFill>
              <a:srgbClr val="333333">
                <a:alpha val="0"/>
              </a:srgbClr>
            </a:solidFill>
            <a:prstDash val="solid"/>
          </a:ln>
        </p:spPr>
      </p:sp>
      <p:sp>
        <p:nvSpPr>
          <p:cNvPr id="28" name="Shape 26"/>
          <p:cNvSpPr/>
          <p:nvPr/>
        </p:nvSpPr>
        <p:spPr>
          <a:xfrm>
            <a:off x="9784080" y="2880360"/>
            <a:ext cx="475488" cy="475488"/>
          </a:xfrm>
          <a:prstGeom prst="ellipse">
            <a:avLst/>
          </a:prstGeom>
          <a:solidFill>
            <a:srgbClr val="061126"/>
          </a:solidFill>
          <a:ln w="12700">
            <a:solidFill>
              <a:srgbClr val="061126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9784080" y="3008376"/>
            <a:ext cx="475488" cy="914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</a:rPr>
              <a:t>5</a:t>
            </a:r>
            <a:endParaRPr lang="en-US" sz="1000" dirty="0"/>
          </a:p>
        </p:txBody>
      </p:sp>
      <p:sp>
        <p:nvSpPr>
          <p:cNvPr id="30" name="Text 28"/>
          <p:cNvSpPr/>
          <p:nvPr/>
        </p:nvSpPr>
        <p:spPr>
          <a:xfrm>
            <a:off x="9436608" y="3547872"/>
            <a:ext cx="11887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dirty="0">
                <a:solidFill>
                  <a:srgbClr val="050A19"/>
                </a:solidFill>
              </a:rPr>
              <a:t>Tracking</a:t>
            </a:r>
            <a:endParaRPr lang="en-US" sz="1300" dirty="0"/>
          </a:p>
        </p:txBody>
      </p:sp>
      <p:sp>
        <p:nvSpPr>
          <p:cNvPr id="31" name="Text 29"/>
          <p:cNvSpPr/>
          <p:nvPr/>
        </p:nvSpPr>
        <p:spPr>
          <a:xfrm>
            <a:off x="9345168" y="3822192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50" dirty="0">
                <a:solidFill>
                  <a:srgbClr val="5F6F86"/>
                </a:solidFill>
              </a:rPr>
              <a:t>ukur hasil</a:t>
            </a:r>
            <a:endParaRPr lang="en-US" sz="850" dirty="0"/>
          </a:p>
        </p:txBody>
      </p:sp>
      <p:sp>
        <p:nvSpPr>
          <p:cNvPr id="32" name="Text 30"/>
          <p:cNvSpPr/>
          <p:nvPr/>
        </p:nvSpPr>
        <p:spPr>
          <a:xfrm>
            <a:off x="1005840" y="5074920"/>
            <a:ext cx="100584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050A19"/>
                </a:solidFill>
              </a:rPr>
              <a:t>Prinsip presentasi: mulai dari hasil yang ingin dicapai, baru masuk ke tombol dan halaman.</a:t>
            </a:r>
            <a:endParaRPr lang="en-US" sz="2000" dirty="0"/>
          </a:p>
        </p:txBody>
      </p:sp>
      <p:sp>
        <p:nvSpPr>
          <p:cNvPr id="33" name="Text 31"/>
          <p:cNvSpPr/>
          <p:nvPr/>
        </p:nvSpPr>
        <p:spPr>
          <a:xfrm>
            <a:off x="658368" y="6601968"/>
            <a:ext cx="6583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320040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68680" y="329184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68680" y="530352"/>
            <a:ext cx="21488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868680"/>
            <a:ext cx="4983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SUPER ADMIN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58368" y="1179576"/>
            <a:ext cx="4983480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1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Command Dashboard adalah ruang kontrol utama.</a:t>
            </a:r>
            <a:endParaRPr lang="en-US" sz="3100" dirty="0"/>
          </a:p>
        </p:txBody>
      </p:sp>
      <p:sp>
        <p:nvSpPr>
          <p:cNvPr id="7" name="Text 5"/>
          <p:cNvSpPr/>
          <p:nvPr/>
        </p:nvSpPr>
        <p:spPr>
          <a:xfrm>
            <a:off x="658368" y="2313432"/>
            <a:ext cx="4983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5F6F86"/>
                </a:solidFill>
              </a:rPr>
              <a:t>Dipakai untuk membaca status sistem, campaign, safety, dan prioritas admin.</a:t>
            </a:r>
            <a:endParaRPr lang="en-US" sz="1260" dirty="0"/>
          </a:p>
        </p:txBody>
      </p:sp>
      <p:sp>
        <p:nvSpPr>
          <p:cNvPr id="8" name="Shape 6"/>
          <p:cNvSpPr/>
          <p:nvPr/>
        </p:nvSpPr>
        <p:spPr>
          <a:xfrm>
            <a:off x="6172200" y="841248"/>
            <a:ext cx="5349240" cy="3008376"/>
          </a:xfrm>
          <a:prstGeom prst="roundRect">
            <a:avLst>
              <a:gd name="adj" fmla="val 2432"/>
            </a:avLst>
          </a:prstGeom>
          <a:solidFill>
            <a:srgbClr val="EEF3F8"/>
          </a:solidFill>
          <a:ln w="12700">
            <a:solidFill>
              <a:srgbClr val="DCE4EF"/>
            </a:solidFill>
            <a:prstDash val="solid"/>
          </a:ln>
          <a:effectLst>
            <a:outerShdw sx="100000" sy="100000" kx="0" ky="0" algn="bl" rotWithShape="0" blurRad="25400" dist="50800" dir="2700000">
              <a:srgbClr val="23314A">
                <a:alpha val="12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6501384" y="1536192"/>
            <a:ext cx="4690872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94A3B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SCREENSHOT LOGIN</a:t>
            </a:r>
            <a:endParaRPr lang="en-US" sz="2400" dirty="0"/>
          </a:p>
          <a:p>
            <a:pPr algn="ctr" indent="0" marL="0">
              <a:buNone/>
            </a:pPr>
            <a:r>
              <a:rPr lang="en-US" sz="2400" b="1" dirty="0">
                <a:solidFill>
                  <a:srgbClr val="94A3B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BELUM TERSEDIA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675120" y="2377440"/>
            <a:ext cx="43434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5F6F86"/>
                </a:solidFill>
              </a:rPr>
              <a:t>Letakkan file 01-superadmin-command.png di folder screenshots-auth, lalu rebuild deck.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6336792" y="3941064"/>
            <a:ext cx="502005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b="1" dirty="0">
                <a:solidFill>
                  <a:srgbClr val="5F6F86"/>
                </a:solidFill>
              </a:rPr>
              <a:t>01-SUPERADMIN-COMMAND.PNG</a:t>
            </a:r>
            <a:endParaRPr lang="en-US" sz="680" dirty="0"/>
          </a:p>
        </p:txBody>
      </p:sp>
      <p:sp>
        <p:nvSpPr>
          <p:cNvPr id="12" name="Shape 10"/>
          <p:cNvSpPr/>
          <p:nvPr/>
        </p:nvSpPr>
        <p:spPr>
          <a:xfrm>
            <a:off x="749808" y="3127248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49808" y="3195828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1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1152144" y="3118104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Baca status ringkas</a:t>
            </a:r>
            <a:endParaRPr lang="en-US" sz="1220" dirty="0"/>
          </a:p>
        </p:txBody>
      </p:sp>
      <p:sp>
        <p:nvSpPr>
          <p:cNvPr id="15" name="Text 13"/>
          <p:cNvSpPr/>
          <p:nvPr/>
        </p:nvSpPr>
        <p:spPr>
          <a:xfrm>
            <a:off x="1152144" y="3364992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Cek runtime, campaign, lead, token, dan safety.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749808" y="3840480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49808" y="3909060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2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1152144" y="383133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Buka bagian bermasalah</a:t>
            </a:r>
            <a:endParaRPr lang="en-US" sz="1220" dirty="0"/>
          </a:p>
        </p:txBody>
      </p:sp>
      <p:sp>
        <p:nvSpPr>
          <p:cNvPr id="19" name="Text 17"/>
          <p:cNvSpPr/>
          <p:nvPr/>
        </p:nvSpPr>
        <p:spPr>
          <a:xfrm>
            <a:off x="1152144" y="4078224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Masuk ke Campaign Tracking, Safety, Content 30, atau Mission.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749808" y="4553712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49808" y="4622292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3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1152144" y="454456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Ambil keputusan</a:t>
            </a:r>
            <a:endParaRPr lang="en-US" sz="1220" dirty="0"/>
          </a:p>
        </p:txBody>
      </p:sp>
      <p:sp>
        <p:nvSpPr>
          <p:cNvPr id="23" name="Text 21"/>
          <p:cNvSpPr/>
          <p:nvPr/>
        </p:nvSpPr>
        <p:spPr>
          <a:xfrm>
            <a:off x="1152144" y="4791456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Aktifkan, tahan, atau perbaiki workflow tanpa membuka WA auto-send.</a:t>
            </a:r>
            <a:endParaRPr lang="en-US" sz="950" dirty="0"/>
          </a:p>
        </p:txBody>
      </p:sp>
      <p:sp>
        <p:nvSpPr>
          <p:cNvPr id="24" name="Text 22"/>
          <p:cNvSpPr/>
          <p:nvPr/>
        </p:nvSpPr>
        <p:spPr>
          <a:xfrm>
            <a:off x="658368" y="6601968"/>
            <a:ext cx="6583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320040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68680" y="329184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68680" y="530352"/>
            <a:ext cx="21488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868680"/>
            <a:ext cx="4983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SAFETY &amp; SYSTEM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58368" y="1179576"/>
            <a:ext cx="4983480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1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Security, Gmail mapping, dan WA guard ada di sini.</a:t>
            </a:r>
            <a:endParaRPr lang="en-US" sz="3100" dirty="0"/>
          </a:p>
        </p:txBody>
      </p:sp>
      <p:sp>
        <p:nvSpPr>
          <p:cNvPr id="7" name="Text 5"/>
          <p:cNvSpPr/>
          <p:nvPr/>
        </p:nvSpPr>
        <p:spPr>
          <a:xfrm>
            <a:off x="658368" y="2313432"/>
            <a:ext cx="4983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5F6F86"/>
                </a:solidFill>
              </a:rPr>
              <a:t>Halaman ini menjaga akses admin/leader/member dan memastikan WA tetap manual-review.</a:t>
            </a:r>
            <a:endParaRPr lang="en-US" sz="1260" dirty="0"/>
          </a:p>
        </p:txBody>
      </p:sp>
      <p:sp>
        <p:nvSpPr>
          <p:cNvPr id="8" name="Shape 6"/>
          <p:cNvSpPr/>
          <p:nvPr/>
        </p:nvSpPr>
        <p:spPr>
          <a:xfrm>
            <a:off x="6172200" y="841248"/>
            <a:ext cx="5349240" cy="3008376"/>
          </a:xfrm>
          <a:prstGeom prst="roundRect">
            <a:avLst>
              <a:gd name="adj" fmla="val 2432"/>
            </a:avLst>
          </a:prstGeom>
          <a:solidFill>
            <a:srgbClr val="EEF3F8"/>
          </a:solidFill>
          <a:ln w="12700">
            <a:solidFill>
              <a:srgbClr val="DCE4EF"/>
            </a:solidFill>
            <a:prstDash val="solid"/>
          </a:ln>
          <a:effectLst>
            <a:outerShdw sx="100000" sy="100000" kx="0" ky="0" algn="bl" rotWithShape="0" blurRad="25400" dist="50800" dir="2700000">
              <a:srgbClr val="23314A">
                <a:alpha val="12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6501384" y="1536192"/>
            <a:ext cx="4690872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94A3B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SCREENSHOT LOGIN</a:t>
            </a:r>
            <a:endParaRPr lang="en-US" sz="2400" dirty="0"/>
          </a:p>
          <a:p>
            <a:pPr algn="ctr" indent="0" marL="0">
              <a:buNone/>
            </a:pPr>
            <a:r>
              <a:rPr lang="en-US" sz="2400" b="1" dirty="0">
                <a:solidFill>
                  <a:srgbClr val="94A3B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BELUM TERSEDIA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675120" y="2377440"/>
            <a:ext cx="43434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5F6F86"/>
                </a:solidFill>
              </a:rPr>
              <a:t>Letakkan file 02-safety-system.png di folder screenshots-auth, lalu rebuild deck.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6336792" y="3941064"/>
            <a:ext cx="502005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b="1" dirty="0">
                <a:solidFill>
                  <a:srgbClr val="5F6F86"/>
                </a:solidFill>
              </a:rPr>
              <a:t>02-SAFETY-SYSTEM.PNG</a:t>
            </a:r>
            <a:endParaRPr lang="en-US" sz="680" dirty="0"/>
          </a:p>
        </p:txBody>
      </p:sp>
      <p:sp>
        <p:nvSpPr>
          <p:cNvPr id="12" name="Shape 10"/>
          <p:cNvSpPr/>
          <p:nvPr/>
        </p:nvSpPr>
        <p:spPr>
          <a:xfrm>
            <a:off x="749808" y="3127248"/>
            <a:ext cx="292608" cy="292608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49808" y="3195828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1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1152144" y="3118104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Cek Google mapping</a:t>
            </a:r>
            <a:endParaRPr lang="en-US" sz="1220" dirty="0"/>
          </a:p>
        </p:txBody>
      </p:sp>
      <p:sp>
        <p:nvSpPr>
          <p:cNvPr id="15" name="Text 13"/>
          <p:cNvSpPr/>
          <p:nvPr/>
        </p:nvSpPr>
        <p:spPr>
          <a:xfrm>
            <a:off x="1152144" y="3364992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Email yang belum dimapping tetap ditolak.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749808" y="3840480"/>
            <a:ext cx="292608" cy="292608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49808" y="3909060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2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1152144" y="383133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Cek audit login</a:t>
            </a:r>
            <a:endParaRPr lang="en-US" sz="1220" dirty="0"/>
          </a:p>
        </p:txBody>
      </p:sp>
      <p:sp>
        <p:nvSpPr>
          <p:cNvPr id="19" name="Text 17"/>
          <p:cNvSpPr/>
          <p:nvPr/>
        </p:nvSpPr>
        <p:spPr>
          <a:xfrm>
            <a:off x="1152144" y="4078224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Login sukses/gagal tercatat untuk review admin.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749808" y="4553712"/>
            <a:ext cx="292608" cy="292608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49808" y="4622292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3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1152144" y="454456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Cek WA policy</a:t>
            </a:r>
            <a:endParaRPr lang="en-US" sz="1220" dirty="0"/>
          </a:p>
        </p:txBody>
      </p:sp>
      <p:sp>
        <p:nvSpPr>
          <p:cNvPr id="23" name="Text 21"/>
          <p:cNvSpPr/>
          <p:nvPr/>
        </p:nvSpPr>
        <p:spPr>
          <a:xfrm>
            <a:off x="1152144" y="4791456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Provider locked, bridge dry-run, policy manual-review.</a:t>
            </a:r>
            <a:endParaRPr lang="en-US" sz="950" dirty="0"/>
          </a:p>
        </p:txBody>
      </p:sp>
      <p:sp>
        <p:nvSpPr>
          <p:cNvPr id="24" name="Text 22"/>
          <p:cNvSpPr/>
          <p:nvPr/>
        </p:nvSpPr>
        <p:spPr>
          <a:xfrm>
            <a:off x="658368" y="6601968"/>
            <a:ext cx="6583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320040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68680" y="329184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68680" y="530352"/>
            <a:ext cx="21488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868680"/>
            <a:ext cx="4983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CAMPAIGN TRACKING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58368" y="1179576"/>
            <a:ext cx="4983480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1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Campaign dibaca dari data, bukan tebak-tebakan.</a:t>
            </a:r>
            <a:endParaRPr lang="en-US" sz="3100" dirty="0"/>
          </a:p>
        </p:txBody>
      </p:sp>
      <p:sp>
        <p:nvSpPr>
          <p:cNvPr id="7" name="Text 5"/>
          <p:cNvSpPr/>
          <p:nvPr/>
        </p:nvSpPr>
        <p:spPr>
          <a:xfrm>
            <a:off x="658368" y="2313432"/>
            <a:ext cx="4983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5F6F86"/>
                </a:solidFill>
              </a:rPr>
              <a:t>Gunakan CTR, CTA, AI open, WA click, dan template terbaik untuk optimasi funnel.</a:t>
            </a:r>
            <a:endParaRPr lang="en-US" sz="1260" dirty="0"/>
          </a:p>
        </p:txBody>
      </p:sp>
      <p:sp>
        <p:nvSpPr>
          <p:cNvPr id="8" name="Shape 6"/>
          <p:cNvSpPr/>
          <p:nvPr/>
        </p:nvSpPr>
        <p:spPr>
          <a:xfrm>
            <a:off x="6172200" y="841248"/>
            <a:ext cx="5349240" cy="3008376"/>
          </a:xfrm>
          <a:prstGeom prst="roundRect">
            <a:avLst>
              <a:gd name="adj" fmla="val 2432"/>
            </a:avLst>
          </a:prstGeom>
          <a:solidFill>
            <a:srgbClr val="EEF3F8"/>
          </a:solidFill>
          <a:ln w="12700">
            <a:solidFill>
              <a:srgbClr val="DCE4EF"/>
            </a:solidFill>
            <a:prstDash val="solid"/>
          </a:ln>
          <a:effectLst>
            <a:outerShdw sx="100000" sy="100000" kx="0" ky="0" algn="bl" rotWithShape="0" blurRad="25400" dist="50800" dir="2700000">
              <a:srgbClr val="23314A">
                <a:alpha val="12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6501384" y="1536192"/>
            <a:ext cx="4690872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94A3B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SCREENSHOT LOGIN</a:t>
            </a:r>
            <a:endParaRPr lang="en-US" sz="2400" dirty="0"/>
          </a:p>
          <a:p>
            <a:pPr algn="ctr" indent="0" marL="0">
              <a:buNone/>
            </a:pPr>
            <a:r>
              <a:rPr lang="en-US" sz="2400" b="1" dirty="0">
                <a:solidFill>
                  <a:srgbClr val="94A3B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BELUM TERSEDIA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675120" y="2377440"/>
            <a:ext cx="43434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5F6F86"/>
                </a:solidFill>
              </a:rPr>
              <a:t>Letakkan file 03-campaign-tracking.png di folder screenshots-auth, lalu rebuild deck.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6336792" y="3941064"/>
            <a:ext cx="502005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b="1" dirty="0">
                <a:solidFill>
                  <a:srgbClr val="5F6F86"/>
                </a:solidFill>
              </a:rPr>
              <a:t>03-CAMPAIGN-TRACKING.PNG</a:t>
            </a:r>
            <a:endParaRPr lang="en-US" sz="680" dirty="0"/>
          </a:p>
        </p:txBody>
      </p:sp>
      <p:sp>
        <p:nvSpPr>
          <p:cNvPr id="12" name="Shape 10"/>
          <p:cNvSpPr/>
          <p:nvPr/>
        </p:nvSpPr>
        <p:spPr>
          <a:xfrm>
            <a:off x="749808" y="3127248"/>
            <a:ext cx="292608" cy="292608"/>
          </a:xfrm>
          <a:prstGeom prst="ellipse">
            <a:avLst/>
          </a:prstGeom>
          <a:solidFill>
            <a:srgbClr val="16C76A"/>
          </a:solidFill>
          <a:ln w="12700">
            <a:solidFill>
              <a:srgbClr val="16C76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49808" y="3195828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1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1152144" y="3118104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Bandingkan template</a:t>
            </a:r>
            <a:endParaRPr lang="en-US" sz="1220" dirty="0"/>
          </a:p>
        </p:txBody>
      </p:sp>
      <p:sp>
        <p:nvSpPr>
          <p:cNvPr id="15" name="Text 13"/>
          <p:cNvSpPr/>
          <p:nvPr/>
        </p:nvSpPr>
        <p:spPr>
          <a:xfrm>
            <a:off x="1152144" y="3364992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Edukasi, event, survei, dan direct offer.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749808" y="3840480"/>
            <a:ext cx="292608" cy="292608"/>
          </a:xfrm>
          <a:prstGeom prst="ellipse">
            <a:avLst/>
          </a:prstGeom>
          <a:solidFill>
            <a:srgbClr val="16C76A"/>
          </a:solidFill>
          <a:ln w="12700">
            <a:solidFill>
              <a:srgbClr val="16C76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49808" y="3909060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2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1152144" y="383133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Cari bottleneck</a:t>
            </a:r>
            <a:endParaRPr lang="en-US" sz="1220" dirty="0"/>
          </a:p>
        </p:txBody>
      </p:sp>
      <p:sp>
        <p:nvSpPr>
          <p:cNvPr id="19" name="Text 17"/>
          <p:cNvSpPr/>
          <p:nvPr/>
        </p:nvSpPr>
        <p:spPr>
          <a:xfrm>
            <a:off x="1152144" y="4078224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Views tinggi tapi CTA kecil berarti copy/offer perlu diperbaiki.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749808" y="4553712"/>
            <a:ext cx="292608" cy="292608"/>
          </a:xfrm>
          <a:prstGeom prst="ellipse">
            <a:avLst/>
          </a:prstGeom>
          <a:solidFill>
            <a:srgbClr val="16C76A"/>
          </a:solidFill>
          <a:ln w="12700">
            <a:solidFill>
              <a:srgbClr val="16C76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49808" y="4622292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3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1152144" y="454456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Pilih next action</a:t>
            </a:r>
            <a:endParaRPr lang="en-US" sz="1220" dirty="0"/>
          </a:p>
        </p:txBody>
      </p:sp>
      <p:sp>
        <p:nvSpPr>
          <p:cNvPr id="23" name="Text 21"/>
          <p:cNvSpPr/>
          <p:nvPr/>
        </p:nvSpPr>
        <p:spPr>
          <a:xfrm>
            <a:off x="1152144" y="4791456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Lanjutkan template bagus, perbaiki yang lemah.</a:t>
            </a:r>
            <a:endParaRPr lang="en-US" sz="950" dirty="0"/>
          </a:p>
        </p:txBody>
      </p:sp>
      <p:sp>
        <p:nvSpPr>
          <p:cNvPr id="24" name="Text 22"/>
          <p:cNvSpPr/>
          <p:nvPr/>
        </p:nvSpPr>
        <p:spPr>
          <a:xfrm>
            <a:off x="658368" y="6601968"/>
            <a:ext cx="6583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320040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68680" y="329184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68680" y="530352"/>
            <a:ext cx="21488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868680"/>
            <a:ext cx="4983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LEADER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58368" y="1179576"/>
            <a:ext cx="4983480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1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Leader fokus ke coaching dan gerak tim.</a:t>
            </a:r>
            <a:endParaRPr lang="en-US" sz="3100" dirty="0"/>
          </a:p>
        </p:txBody>
      </p:sp>
      <p:sp>
        <p:nvSpPr>
          <p:cNvPr id="7" name="Text 5"/>
          <p:cNvSpPr/>
          <p:nvPr/>
        </p:nvSpPr>
        <p:spPr>
          <a:xfrm>
            <a:off x="658368" y="2313432"/>
            <a:ext cx="4983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5F6F86"/>
                </a:solidFill>
              </a:rPr>
              <a:t>Leader tidak perlu akses safety teknis, cukup lihat siapa yang butuh arahan.</a:t>
            </a:r>
            <a:endParaRPr lang="en-US" sz="1260" dirty="0"/>
          </a:p>
        </p:txBody>
      </p:sp>
      <p:sp>
        <p:nvSpPr>
          <p:cNvPr id="8" name="Shape 6"/>
          <p:cNvSpPr/>
          <p:nvPr/>
        </p:nvSpPr>
        <p:spPr>
          <a:xfrm>
            <a:off x="6172200" y="841248"/>
            <a:ext cx="5349240" cy="3008376"/>
          </a:xfrm>
          <a:prstGeom prst="roundRect">
            <a:avLst>
              <a:gd name="adj" fmla="val 2432"/>
            </a:avLst>
          </a:prstGeom>
          <a:solidFill>
            <a:srgbClr val="EEF3F8"/>
          </a:solidFill>
          <a:ln w="12700">
            <a:solidFill>
              <a:srgbClr val="DCE4EF"/>
            </a:solidFill>
            <a:prstDash val="solid"/>
          </a:ln>
          <a:effectLst>
            <a:outerShdw sx="100000" sy="100000" kx="0" ky="0" algn="bl" rotWithShape="0" blurRad="25400" dist="50800" dir="2700000">
              <a:srgbClr val="23314A">
                <a:alpha val="12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6501384" y="1536192"/>
            <a:ext cx="4690872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94A3B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SCREENSHOT LOGIN</a:t>
            </a:r>
            <a:endParaRPr lang="en-US" sz="2400" dirty="0"/>
          </a:p>
          <a:p>
            <a:pPr algn="ctr" indent="0" marL="0">
              <a:buNone/>
            </a:pPr>
            <a:r>
              <a:rPr lang="en-US" sz="2400" b="1" dirty="0">
                <a:solidFill>
                  <a:srgbClr val="94A3B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BELUM TERSEDIA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675120" y="2377440"/>
            <a:ext cx="43434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5F6F86"/>
                </a:solidFill>
              </a:rPr>
              <a:t>Letakkan file 04-leader-console.png di folder screenshots-auth, lalu rebuild deck.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6336792" y="3941064"/>
            <a:ext cx="502005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b="1" dirty="0">
                <a:solidFill>
                  <a:srgbClr val="5F6F86"/>
                </a:solidFill>
              </a:rPr>
              <a:t>04-LEADER-CONSOLE.PNG</a:t>
            </a:r>
            <a:endParaRPr lang="en-US" sz="680" dirty="0"/>
          </a:p>
        </p:txBody>
      </p:sp>
      <p:sp>
        <p:nvSpPr>
          <p:cNvPr id="12" name="Shape 10"/>
          <p:cNvSpPr/>
          <p:nvPr/>
        </p:nvSpPr>
        <p:spPr>
          <a:xfrm>
            <a:off x="749808" y="3127248"/>
            <a:ext cx="292608" cy="292608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49808" y="3195828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1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1152144" y="3118104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Lihat prioritas tim</a:t>
            </a:r>
            <a:endParaRPr lang="en-US" sz="1220" dirty="0"/>
          </a:p>
        </p:txBody>
      </p:sp>
      <p:sp>
        <p:nvSpPr>
          <p:cNvPr id="15" name="Text 13"/>
          <p:cNvSpPr/>
          <p:nvPr/>
        </p:nvSpPr>
        <p:spPr>
          <a:xfrm>
            <a:off x="1152144" y="3364992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Siapa belum share, belum ada traffic, atau punya lead.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749808" y="3840480"/>
            <a:ext cx="292608" cy="292608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49808" y="3909060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2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1152144" y="383133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Beri arahan kecil</a:t>
            </a:r>
            <a:endParaRPr lang="en-US" sz="1220" dirty="0"/>
          </a:p>
        </p:txBody>
      </p:sp>
      <p:sp>
        <p:nvSpPr>
          <p:cNvPr id="19" name="Text 17"/>
          <p:cNvSpPr/>
          <p:nvPr/>
        </p:nvSpPr>
        <p:spPr>
          <a:xfrm>
            <a:off x="1152144" y="4078224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Tugas jelas: share, follow-up, atau ganti template.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749808" y="4553712"/>
            <a:ext cx="292608" cy="292608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49808" y="4622292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3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1152144" y="454456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Review hasil</a:t>
            </a:r>
            <a:endParaRPr lang="en-US" sz="1220" dirty="0"/>
          </a:p>
        </p:txBody>
      </p:sp>
      <p:sp>
        <p:nvSpPr>
          <p:cNvPr id="23" name="Text 21"/>
          <p:cNvSpPr/>
          <p:nvPr/>
        </p:nvSpPr>
        <p:spPr>
          <a:xfrm>
            <a:off x="1152144" y="4791456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Pantau apakah tindakan member menggerakkan angka.</a:t>
            </a:r>
            <a:endParaRPr lang="en-US" sz="950" dirty="0"/>
          </a:p>
        </p:txBody>
      </p:sp>
      <p:sp>
        <p:nvSpPr>
          <p:cNvPr id="24" name="Text 22"/>
          <p:cNvSpPr/>
          <p:nvPr/>
        </p:nvSpPr>
        <p:spPr>
          <a:xfrm>
            <a:off x="658368" y="6601968"/>
            <a:ext cx="6583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320040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68680" y="329184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68680" y="530352"/>
            <a:ext cx="21488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868680"/>
            <a:ext cx="4983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MEMBER AREA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58368" y="1179576"/>
            <a:ext cx="4983480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1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Member punya satu meja kerja harian.</a:t>
            </a:r>
            <a:endParaRPr lang="en-US" sz="3100" dirty="0"/>
          </a:p>
        </p:txBody>
      </p:sp>
      <p:sp>
        <p:nvSpPr>
          <p:cNvPr id="7" name="Text 5"/>
          <p:cNvSpPr/>
          <p:nvPr/>
        </p:nvSpPr>
        <p:spPr>
          <a:xfrm>
            <a:off x="658368" y="2313432"/>
            <a:ext cx="4983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5F6F86"/>
                </a:solidFill>
              </a:rPr>
              <a:t>Mitra copy link campaign, share konten, lihat hasil, dan lanjut follow-up manual.</a:t>
            </a:r>
            <a:endParaRPr lang="en-US" sz="1260" dirty="0"/>
          </a:p>
        </p:txBody>
      </p:sp>
      <p:sp>
        <p:nvSpPr>
          <p:cNvPr id="8" name="Shape 6"/>
          <p:cNvSpPr/>
          <p:nvPr/>
        </p:nvSpPr>
        <p:spPr>
          <a:xfrm>
            <a:off x="6172200" y="841248"/>
            <a:ext cx="5349240" cy="3008376"/>
          </a:xfrm>
          <a:prstGeom prst="roundRect">
            <a:avLst>
              <a:gd name="adj" fmla="val 2432"/>
            </a:avLst>
          </a:prstGeom>
          <a:solidFill>
            <a:srgbClr val="EEF3F8"/>
          </a:solidFill>
          <a:ln w="12700">
            <a:solidFill>
              <a:srgbClr val="DCE4EF"/>
            </a:solidFill>
            <a:prstDash val="solid"/>
          </a:ln>
          <a:effectLst>
            <a:outerShdw sx="100000" sy="100000" kx="0" ky="0" algn="bl" rotWithShape="0" blurRad="25400" dist="50800" dir="2700000">
              <a:srgbClr val="23314A">
                <a:alpha val="12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6501384" y="1536192"/>
            <a:ext cx="4690872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94A3B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SCREENSHOT LOGIN</a:t>
            </a:r>
            <a:endParaRPr lang="en-US" sz="2400" dirty="0"/>
          </a:p>
          <a:p>
            <a:pPr algn="ctr" indent="0" marL="0">
              <a:buNone/>
            </a:pPr>
            <a:r>
              <a:rPr lang="en-US" sz="2400" b="1" dirty="0">
                <a:solidFill>
                  <a:srgbClr val="94A3B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BELUM TERSEDIA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675120" y="2377440"/>
            <a:ext cx="43434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5F6F86"/>
                </a:solidFill>
              </a:rPr>
              <a:t>Letakkan file 05-member-dashboard.png di folder screenshots-auth, lalu rebuild deck.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6336792" y="3941064"/>
            <a:ext cx="502005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b="1" dirty="0">
                <a:solidFill>
                  <a:srgbClr val="5F6F86"/>
                </a:solidFill>
              </a:rPr>
              <a:t>05-MEMBER-DASHBOARD.PNG</a:t>
            </a:r>
            <a:endParaRPr lang="en-US" sz="680" dirty="0"/>
          </a:p>
        </p:txBody>
      </p:sp>
      <p:sp>
        <p:nvSpPr>
          <p:cNvPr id="12" name="Shape 10"/>
          <p:cNvSpPr/>
          <p:nvPr/>
        </p:nvSpPr>
        <p:spPr>
          <a:xfrm>
            <a:off x="749808" y="3127248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49808" y="3195828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1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1152144" y="3118104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Pilih template funnel</a:t>
            </a:r>
            <a:endParaRPr lang="en-US" sz="1220" dirty="0"/>
          </a:p>
        </p:txBody>
      </p:sp>
      <p:sp>
        <p:nvSpPr>
          <p:cNvPr id="15" name="Text 13"/>
          <p:cNvSpPr/>
          <p:nvPr/>
        </p:nvSpPr>
        <p:spPr>
          <a:xfrm>
            <a:off x="1152144" y="3364992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Sesuaikan traffic: ads, event, survei, edukasi, offer.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749808" y="3840480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49808" y="3909060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2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1152144" y="383133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Share link/konten</a:t>
            </a:r>
            <a:endParaRPr lang="en-US" sz="1220" dirty="0"/>
          </a:p>
        </p:txBody>
      </p:sp>
      <p:sp>
        <p:nvSpPr>
          <p:cNvPr id="19" name="Text 17"/>
          <p:cNvSpPr/>
          <p:nvPr/>
        </p:nvSpPr>
        <p:spPr>
          <a:xfrm>
            <a:off x="1152144" y="4078224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Konten manual tetap menjadi kontrol utama member.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749808" y="4553712"/>
            <a:ext cx="292608" cy="292608"/>
          </a:xfrm>
          <a:prstGeom prst="ellipse">
            <a:avLst/>
          </a:prstGeom>
          <a:solidFill>
            <a:srgbClr val="FF7417"/>
          </a:solidFill>
          <a:ln w="12700">
            <a:solidFill>
              <a:srgbClr val="FF7417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49808" y="4622292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3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1152144" y="454456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Lihat hasil</a:t>
            </a:r>
            <a:endParaRPr lang="en-US" sz="1220" dirty="0"/>
          </a:p>
        </p:txBody>
      </p:sp>
      <p:sp>
        <p:nvSpPr>
          <p:cNvPr id="23" name="Text 21"/>
          <p:cNvSpPr/>
          <p:nvPr/>
        </p:nvSpPr>
        <p:spPr>
          <a:xfrm>
            <a:off x="1152144" y="4791456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Views, clicks, lead, dan rekomendasi sistem.</a:t>
            </a:r>
            <a:endParaRPr lang="en-US" sz="950" dirty="0"/>
          </a:p>
        </p:txBody>
      </p:sp>
      <p:sp>
        <p:nvSpPr>
          <p:cNvPr id="24" name="Text 22"/>
          <p:cNvSpPr/>
          <p:nvPr/>
        </p:nvSpPr>
        <p:spPr>
          <a:xfrm>
            <a:off x="658368" y="6601968"/>
            <a:ext cx="6583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320040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68680" y="329184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68680" y="530352"/>
            <a:ext cx="21488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868680"/>
            <a:ext cx="4983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CONTENT 30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58368" y="1179576"/>
            <a:ext cx="4983480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1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Content 30 menjaga konsistensi distribusi.</a:t>
            </a:r>
            <a:endParaRPr lang="en-US" sz="3100" dirty="0"/>
          </a:p>
        </p:txBody>
      </p:sp>
      <p:sp>
        <p:nvSpPr>
          <p:cNvPr id="7" name="Text 5"/>
          <p:cNvSpPr/>
          <p:nvPr/>
        </p:nvSpPr>
        <p:spPr>
          <a:xfrm>
            <a:off x="658368" y="2313432"/>
            <a:ext cx="4983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5F6F86"/>
                </a:solidFill>
              </a:rPr>
              <a:t>Materi gambar dan caption memudahkan member bergerak setiap hari.</a:t>
            </a:r>
            <a:endParaRPr lang="en-US" sz="1260" dirty="0"/>
          </a:p>
        </p:txBody>
      </p:sp>
      <p:sp>
        <p:nvSpPr>
          <p:cNvPr id="8" name="Shape 6"/>
          <p:cNvSpPr/>
          <p:nvPr/>
        </p:nvSpPr>
        <p:spPr>
          <a:xfrm>
            <a:off x="6172200" y="841248"/>
            <a:ext cx="5349240" cy="3008376"/>
          </a:xfrm>
          <a:prstGeom prst="roundRect">
            <a:avLst>
              <a:gd name="adj" fmla="val 2432"/>
            </a:avLst>
          </a:prstGeom>
          <a:solidFill>
            <a:srgbClr val="EEF3F8"/>
          </a:solidFill>
          <a:ln w="12700">
            <a:solidFill>
              <a:srgbClr val="DCE4EF"/>
            </a:solidFill>
            <a:prstDash val="solid"/>
          </a:ln>
          <a:effectLst>
            <a:outerShdw sx="100000" sy="100000" kx="0" ky="0" algn="bl" rotWithShape="0" blurRad="25400" dist="50800" dir="2700000">
              <a:srgbClr val="23314A">
                <a:alpha val="12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6501384" y="1536192"/>
            <a:ext cx="4690872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94A3B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SCREENSHOT LOGIN</a:t>
            </a:r>
            <a:endParaRPr lang="en-US" sz="2400" dirty="0"/>
          </a:p>
          <a:p>
            <a:pPr algn="ctr" indent="0" marL="0">
              <a:buNone/>
            </a:pPr>
            <a:r>
              <a:rPr lang="en-US" sz="2400" b="1" dirty="0">
                <a:solidFill>
                  <a:srgbClr val="94A3B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BELUM TERSEDIA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675120" y="2377440"/>
            <a:ext cx="43434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5F6F86"/>
                </a:solidFill>
              </a:rPr>
              <a:t>Letakkan file 06-content30.png di folder screenshots-auth, lalu rebuild deck.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6336792" y="3941064"/>
            <a:ext cx="502005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b="1" dirty="0">
                <a:solidFill>
                  <a:srgbClr val="5F6F86"/>
                </a:solidFill>
              </a:rPr>
              <a:t>06-CONTENT30.PNG</a:t>
            </a:r>
            <a:endParaRPr lang="en-US" sz="680" dirty="0"/>
          </a:p>
        </p:txBody>
      </p:sp>
      <p:sp>
        <p:nvSpPr>
          <p:cNvPr id="12" name="Shape 10"/>
          <p:cNvSpPr/>
          <p:nvPr/>
        </p:nvSpPr>
        <p:spPr>
          <a:xfrm>
            <a:off x="749808" y="3127248"/>
            <a:ext cx="292608" cy="292608"/>
          </a:xfrm>
          <a:prstGeom prst="ellipse">
            <a:avLst/>
          </a:prstGeom>
          <a:solidFill>
            <a:srgbClr val="16C76A"/>
          </a:solidFill>
          <a:ln w="12700">
            <a:solidFill>
              <a:srgbClr val="16C76A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49808" y="3195828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1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1152144" y="3118104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Ambil materi hari ini</a:t>
            </a:r>
            <a:endParaRPr lang="en-US" sz="1220" dirty="0"/>
          </a:p>
        </p:txBody>
      </p:sp>
      <p:sp>
        <p:nvSpPr>
          <p:cNvPr id="15" name="Text 13"/>
          <p:cNvSpPr/>
          <p:nvPr/>
        </p:nvSpPr>
        <p:spPr>
          <a:xfrm>
            <a:off x="1152144" y="3364992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Pilih image/caption sesuai urutan campaign.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749808" y="3840480"/>
            <a:ext cx="292608" cy="292608"/>
          </a:xfrm>
          <a:prstGeom prst="ellipse">
            <a:avLst/>
          </a:prstGeom>
          <a:solidFill>
            <a:srgbClr val="16C76A"/>
          </a:solidFill>
          <a:ln w="12700">
            <a:solidFill>
              <a:srgbClr val="16C76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49808" y="3909060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2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1152144" y="383133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Share manual</a:t>
            </a:r>
            <a:endParaRPr lang="en-US" sz="1220" dirty="0"/>
          </a:p>
        </p:txBody>
      </p:sp>
      <p:sp>
        <p:nvSpPr>
          <p:cNvPr id="19" name="Text 17"/>
          <p:cNvSpPr/>
          <p:nvPr/>
        </p:nvSpPr>
        <p:spPr>
          <a:xfrm>
            <a:off x="1152144" y="4078224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Member tetap review dan menyesuaikan kalimat.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749808" y="4553712"/>
            <a:ext cx="292608" cy="292608"/>
          </a:xfrm>
          <a:prstGeom prst="ellipse">
            <a:avLst/>
          </a:prstGeom>
          <a:solidFill>
            <a:srgbClr val="16C76A"/>
          </a:solidFill>
          <a:ln w="12700">
            <a:solidFill>
              <a:srgbClr val="16C76A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49808" y="4622292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3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1152144" y="454456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Arahkan ke CTA</a:t>
            </a:r>
            <a:endParaRPr lang="en-US" sz="1220" dirty="0"/>
          </a:p>
        </p:txBody>
      </p:sp>
      <p:sp>
        <p:nvSpPr>
          <p:cNvPr id="23" name="Text 21"/>
          <p:cNvSpPr/>
          <p:nvPr/>
        </p:nvSpPr>
        <p:spPr>
          <a:xfrm>
            <a:off x="1152144" y="4791456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Bawa traffic ke landing, biolink, AI, WA, atau official.</a:t>
            </a:r>
            <a:endParaRPr lang="en-US" sz="950" dirty="0"/>
          </a:p>
        </p:txBody>
      </p:sp>
      <p:sp>
        <p:nvSpPr>
          <p:cNvPr id="24" name="Text 22"/>
          <p:cNvSpPr/>
          <p:nvPr/>
        </p:nvSpPr>
        <p:spPr>
          <a:xfrm>
            <a:off x="658368" y="6601968"/>
            <a:ext cx="6583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38912" y="320040"/>
            <a:ext cx="347472" cy="347472"/>
          </a:xfrm>
          <a:prstGeom prst="arc">
            <a:avLst/>
          </a:prstGeom>
          <a:noFill/>
          <a:ln w="63500">
            <a:solidFill>
              <a:srgbClr val="FF741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868680" y="329184"/>
            <a:ext cx="1371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IWANA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868680" y="530352"/>
            <a:ext cx="2148840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80" b="1" dirty="0">
                <a:solidFill>
                  <a:srgbClr val="FF7417"/>
                </a:solidFill>
              </a:rPr>
              <a:t>DIGITAL MARKETING SYSTEM</a:t>
            </a:r>
            <a:endParaRPr lang="en-US" sz="580" dirty="0"/>
          </a:p>
        </p:txBody>
      </p:sp>
      <p:sp>
        <p:nvSpPr>
          <p:cNvPr id="5" name="Text 3"/>
          <p:cNvSpPr/>
          <p:nvPr/>
        </p:nvSpPr>
        <p:spPr>
          <a:xfrm>
            <a:off x="658368" y="868680"/>
            <a:ext cx="498348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20" b="1" dirty="0">
                <a:solidFill>
                  <a:srgbClr val="FF7417"/>
                </a:solidFill>
              </a:rPr>
              <a:t>MISSION PROGRESS</a:t>
            </a:r>
            <a:endParaRPr lang="en-US" sz="820" dirty="0"/>
          </a:p>
        </p:txBody>
      </p:sp>
      <p:sp>
        <p:nvSpPr>
          <p:cNvPr id="6" name="Text 4"/>
          <p:cNvSpPr/>
          <p:nvPr/>
        </p:nvSpPr>
        <p:spPr>
          <a:xfrm>
            <a:off x="658368" y="1179576"/>
            <a:ext cx="4983480" cy="9326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100" b="1" dirty="0">
                <a:solidFill>
                  <a:srgbClr val="050A19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Mission Progress membuat kerja terlihat.</a:t>
            </a:r>
            <a:endParaRPr lang="en-US" sz="3100" dirty="0"/>
          </a:p>
        </p:txBody>
      </p:sp>
      <p:sp>
        <p:nvSpPr>
          <p:cNvPr id="7" name="Text 5"/>
          <p:cNvSpPr/>
          <p:nvPr/>
        </p:nvSpPr>
        <p:spPr>
          <a:xfrm>
            <a:off x="658368" y="2313432"/>
            <a:ext cx="498348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260" dirty="0">
                <a:solidFill>
                  <a:srgbClr val="5F6F86"/>
                </a:solidFill>
              </a:rPr>
              <a:t>Progres member dan tim dibaca sebagai daftar tindakan, bukan laporan panjang.</a:t>
            </a:r>
            <a:endParaRPr lang="en-US" sz="1260" dirty="0"/>
          </a:p>
        </p:txBody>
      </p:sp>
      <p:sp>
        <p:nvSpPr>
          <p:cNvPr id="8" name="Shape 6"/>
          <p:cNvSpPr/>
          <p:nvPr/>
        </p:nvSpPr>
        <p:spPr>
          <a:xfrm>
            <a:off x="6172200" y="841248"/>
            <a:ext cx="5349240" cy="3008376"/>
          </a:xfrm>
          <a:prstGeom prst="roundRect">
            <a:avLst>
              <a:gd name="adj" fmla="val 2432"/>
            </a:avLst>
          </a:prstGeom>
          <a:solidFill>
            <a:srgbClr val="EEF3F8"/>
          </a:solidFill>
          <a:ln w="12700">
            <a:solidFill>
              <a:srgbClr val="DCE4EF"/>
            </a:solidFill>
            <a:prstDash val="solid"/>
          </a:ln>
          <a:effectLst>
            <a:outerShdw sx="100000" sy="100000" kx="0" ky="0" algn="bl" rotWithShape="0" blurRad="25400" dist="50800" dir="2700000">
              <a:srgbClr val="23314A">
                <a:alpha val="12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6501384" y="1536192"/>
            <a:ext cx="4690872" cy="58521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94A3B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SCREENSHOT LOGIN</a:t>
            </a:r>
            <a:endParaRPr lang="en-US" sz="2400" dirty="0"/>
          </a:p>
          <a:p>
            <a:pPr algn="ctr" indent="0" marL="0">
              <a:buNone/>
            </a:pPr>
            <a:r>
              <a:rPr lang="en-US" sz="2400" b="1" dirty="0">
                <a:solidFill>
                  <a:srgbClr val="94A3B8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BELUM TERSEDIA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6675120" y="2377440"/>
            <a:ext cx="43434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5F6F86"/>
                </a:solidFill>
              </a:rPr>
              <a:t>Letakkan file 07-mission-progress.png di folder screenshots-auth, lalu rebuild deck.</a:t>
            </a:r>
            <a:endParaRPr lang="en-US" sz="1050" dirty="0"/>
          </a:p>
        </p:txBody>
      </p:sp>
      <p:sp>
        <p:nvSpPr>
          <p:cNvPr id="11" name="Text 9"/>
          <p:cNvSpPr/>
          <p:nvPr/>
        </p:nvSpPr>
        <p:spPr>
          <a:xfrm>
            <a:off x="6336792" y="3941064"/>
            <a:ext cx="5020056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b="1" dirty="0">
                <a:solidFill>
                  <a:srgbClr val="5F6F86"/>
                </a:solidFill>
              </a:rPr>
              <a:t>07-MISSION-PROGRESS.PNG</a:t>
            </a:r>
            <a:endParaRPr lang="en-US" sz="680" dirty="0"/>
          </a:p>
        </p:txBody>
      </p:sp>
      <p:sp>
        <p:nvSpPr>
          <p:cNvPr id="12" name="Shape 10"/>
          <p:cNvSpPr/>
          <p:nvPr/>
        </p:nvSpPr>
        <p:spPr>
          <a:xfrm>
            <a:off x="749808" y="3127248"/>
            <a:ext cx="292608" cy="292608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49808" y="3195828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1</a:t>
            </a:r>
            <a:endParaRPr lang="en-US" sz="800" dirty="0"/>
          </a:p>
        </p:txBody>
      </p:sp>
      <p:sp>
        <p:nvSpPr>
          <p:cNvPr id="14" name="Text 12"/>
          <p:cNvSpPr/>
          <p:nvPr/>
        </p:nvSpPr>
        <p:spPr>
          <a:xfrm>
            <a:off x="1152144" y="3118104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Cek progres</a:t>
            </a:r>
            <a:endParaRPr lang="en-US" sz="1220" dirty="0"/>
          </a:p>
        </p:txBody>
      </p:sp>
      <p:sp>
        <p:nvSpPr>
          <p:cNvPr id="15" name="Text 13"/>
          <p:cNvSpPr/>
          <p:nvPr/>
        </p:nvSpPr>
        <p:spPr>
          <a:xfrm>
            <a:off x="1152144" y="3364992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Apa yang sudah selesai dan belum.</a:t>
            </a:r>
            <a:endParaRPr lang="en-US" sz="950" dirty="0"/>
          </a:p>
        </p:txBody>
      </p:sp>
      <p:sp>
        <p:nvSpPr>
          <p:cNvPr id="16" name="Shape 14"/>
          <p:cNvSpPr/>
          <p:nvPr/>
        </p:nvSpPr>
        <p:spPr>
          <a:xfrm>
            <a:off x="749808" y="3840480"/>
            <a:ext cx="292608" cy="292608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749808" y="3909060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2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1152144" y="3831336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Buka rekomendasi</a:t>
            </a:r>
            <a:endParaRPr lang="en-US" sz="1220" dirty="0"/>
          </a:p>
        </p:txBody>
      </p:sp>
      <p:sp>
        <p:nvSpPr>
          <p:cNvPr id="19" name="Text 17"/>
          <p:cNvSpPr/>
          <p:nvPr/>
        </p:nvSpPr>
        <p:spPr>
          <a:xfrm>
            <a:off x="1152144" y="4078224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Sistem memberi langkah berikutnya.</a:t>
            </a:r>
            <a:endParaRPr lang="en-US" sz="950" dirty="0"/>
          </a:p>
        </p:txBody>
      </p:sp>
      <p:sp>
        <p:nvSpPr>
          <p:cNvPr id="20" name="Shape 18"/>
          <p:cNvSpPr/>
          <p:nvPr/>
        </p:nvSpPr>
        <p:spPr>
          <a:xfrm>
            <a:off x="749808" y="4553712"/>
            <a:ext cx="292608" cy="292608"/>
          </a:xfrm>
          <a:prstGeom prst="ellipse">
            <a:avLst/>
          </a:prstGeom>
          <a:solidFill>
            <a:srgbClr val="2563EB"/>
          </a:solidFill>
          <a:ln w="12700">
            <a:solidFill>
              <a:srgbClr val="2563EB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49808" y="4622292"/>
            <a:ext cx="292608" cy="731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</a:rPr>
              <a:t>3</a:t>
            </a:r>
            <a:endParaRPr lang="en-US" sz="800" dirty="0"/>
          </a:p>
        </p:txBody>
      </p:sp>
      <p:sp>
        <p:nvSpPr>
          <p:cNvPr id="22" name="Text 20"/>
          <p:cNvSpPr/>
          <p:nvPr/>
        </p:nvSpPr>
        <p:spPr>
          <a:xfrm>
            <a:off x="1152144" y="4544568"/>
            <a:ext cx="43891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20" b="1" dirty="0">
                <a:solidFill>
                  <a:srgbClr val="050A19"/>
                </a:solidFill>
              </a:rPr>
              <a:t>Leader bantu</a:t>
            </a:r>
            <a:endParaRPr lang="en-US" sz="1220" dirty="0"/>
          </a:p>
        </p:txBody>
      </p:sp>
      <p:sp>
        <p:nvSpPr>
          <p:cNvPr id="23" name="Text 21"/>
          <p:cNvSpPr/>
          <p:nvPr/>
        </p:nvSpPr>
        <p:spPr>
          <a:xfrm>
            <a:off x="1152144" y="4791456"/>
            <a:ext cx="452628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950" dirty="0">
                <a:solidFill>
                  <a:srgbClr val="5F6F86"/>
                </a:solidFill>
              </a:rPr>
              <a:t>Arahkan member yang tertinggal.</a:t>
            </a:r>
            <a:endParaRPr lang="en-US" sz="950" dirty="0"/>
          </a:p>
        </p:txBody>
      </p:sp>
      <p:sp>
        <p:nvSpPr>
          <p:cNvPr id="24" name="Text 22"/>
          <p:cNvSpPr/>
          <p:nvPr/>
        </p:nvSpPr>
        <p:spPr>
          <a:xfrm>
            <a:off x="658368" y="6601968"/>
            <a:ext cx="658368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80" dirty="0">
                <a:solidFill>
                  <a:srgbClr val="7B8797"/>
                </a:solidFill>
              </a:rPr>
              <a:t>WA real auto-send tetap locked/dry-run/manual-review</a:t>
            </a:r>
            <a:endParaRPr lang="en-US" sz="68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IWANA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IWANA Tutorial Visual Phase 3</dc:title>
  <dc:subject>Tutorial Visual IWANA Phase 3</dc:subject>
  <dc:creator>IWANA + Codex</dc:creator>
  <cp:lastModifiedBy>IWANA + Codex</cp:lastModifiedBy>
  <cp:revision>1</cp:revision>
  <dcterms:created xsi:type="dcterms:W3CDTF">2026-05-16T20:38:37Z</dcterms:created>
  <dcterms:modified xsi:type="dcterms:W3CDTF">2026-05-16T20:38:37Z</dcterms:modified>
</cp:coreProperties>
</file>