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12191695" cy="6858000"/>
  <p:notesSz cx="6858000" cy="1219169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50B1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20624" y="310896"/>
            <a:ext cx="329184" cy="329184"/>
          </a:xfrm>
          <a:prstGeom prst="arc">
            <a:avLst/>
          </a:prstGeom>
          <a:noFill/>
          <a:ln w="63500">
            <a:solidFill>
              <a:srgbClr val="FF741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859536" y="320040"/>
            <a:ext cx="12344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IWANA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859536" y="530352"/>
            <a:ext cx="219456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80" b="1" dirty="0">
                <a:solidFill>
                  <a:srgbClr val="FF7417"/>
                </a:solidFill>
              </a:rPr>
              <a:t>DIGITAL MARKETING SYSTEM</a:t>
            </a:r>
            <a:endParaRPr lang="en-US" sz="580" dirty="0"/>
          </a:p>
        </p:txBody>
      </p:sp>
      <p:sp>
        <p:nvSpPr>
          <p:cNvPr id="5" name="Text 3"/>
          <p:cNvSpPr/>
          <p:nvPr/>
        </p:nvSpPr>
        <p:spPr>
          <a:xfrm>
            <a:off x="658368" y="1078992"/>
            <a:ext cx="42062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40" b="1" dirty="0">
                <a:solidFill>
                  <a:srgbClr val="FF7417"/>
                </a:solidFill>
              </a:rPr>
              <a:t>TUTORIAL VISUAL PHASE 4</a:t>
            </a:r>
            <a:endParaRPr lang="en-US" sz="840" dirty="0"/>
          </a:p>
        </p:txBody>
      </p:sp>
      <p:sp>
        <p:nvSpPr>
          <p:cNvPr id="6" name="Text 4"/>
          <p:cNvSpPr/>
          <p:nvPr/>
        </p:nvSpPr>
        <p:spPr>
          <a:xfrm>
            <a:off x="621792" y="1572768"/>
            <a:ext cx="5394960" cy="23317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45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Production</a:t>
            </a:r>
            <a:endParaRPr lang="en-US" sz="4500" dirty="0"/>
          </a:p>
          <a:p>
            <a:pPr indent="0" marL="0">
              <a:buNone/>
            </a:pPr>
            <a:r>
              <a:rPr lang="en-US" sz="45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Screenshot</a:t>
            </a:r>
            <a:endParaRPr lang="en-US" sz="4500" dirty="0"/>
          </a:p>
          <a:p>
            <a:pPr indent="0" marL="0">
              <a:buNone/>
            </a:pPr>
            <a:r>
              <a:rPr lang="en-US" sz="45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Pack</a:t>
            </a:r>
            <a:endParaRPr lang="en-US" sz="4500" dirty="0"/>
          </a:p>
        </p:txBody>
      </p:sp>
      <p:sp>
        <p:nvSpPr>
          <p:cNvPr id="7" name="Text 5"/>
          <p:cNvSpPr/>
          <p:nvPr/>
        </p:nvSpPr>
        <p:spPr>
          <a:xfrm>
            <a:off x="658368" y="4160520"/>
            <a:ext cx="530352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440" dirty="0">
                <a:solidFill>
                  <a:srgbClr val="D6E0EF"/>
                </a:solidFill>
              </a:rPr>
              <a:t>Panduan presentasi untuk menjelaskan alur IWANA: campaign, biolink, member, push journey, AI Agent Core, dan WA manual-review.</a:t>
            </a:r>
            <a:endParaRPr lang="en-US" sz="1440" dirty="0"/>
          </a:p>
        </p:txBody>
      </p:sp>
      <p:sp>
        <p:nvSpPr>
          <p:cNvPr id="8" name="Shape 6"/>
          <p:cNvSpPr/>
          <p:nvPr/>
        </p:nvSpPr>
        <p:spPr>
          <a:xfrm>
            <a:off x="6537960" y="749808"/>
            <a:ext cx="4800600" cy="2697480"/>
          </a:xfrm>
          <a:prstGeom prst="roundRect">
            <a:avLst>
              <a:gd name="adj" fmla="val 2712"/>
            </a:avLst>
          </a:prstGeom>
          <a:solidFill>
            <a:srgbClr val="FFFFFF"/>
          </a:solidFill>
          <a:ln w="12700">
            <a:solidFill>
              <a:srgbClr val="D9E2EE"/>
            </a:solidFill>
            <a:prstDash val="solid"/>
          </a:ln>
          <a:effectLst>
            <a:outerShdw sx="100000" sy="100000" kx="0" ky="0" algn="bl" rotWithShape="0" blurRad="25400" dist="50800" dir="2700000">
              <a:srgbClr val="20314A">
                <a:alpha val="16000"/>
              </a:srgbClr>
            </a:outerShdw>
          </a:effectLst>
        </p:spPr>
      </p:sp>
      <p:pic>
        <p:nvPicPr>
          <p:cNvPr id="9" name="Image 0" descr="F:\iwana-ai-clean\docs\screenshot-test-pack-phase1-20260517\screenshots\02-public-campaign-ev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11112" y="822960"/>
            <a:ext cx="4654296" cy="2551176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6647688" y="3538728"/>
            <a:ext cx="458114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b="1" dirty="0">
                <a:solidFill>
                  <a:srgbClr val="FFFFFF"/>
                </a:solidFill>
              </a:rPr>
              <a:t>CAMPAIGN PRODUCTION</a:t>
            </a:r>
            <a:endParaRPr lang="en-US" sz="650" dirty="0"/>
          </a:p>
        </p:txBody>
      </p:sp>
      <p:sp>
        <p:nvSpPr>
          <p:cNvPr id="11" name="Shape 8"/>
          <p:cNvSpPr/>
          <p:nvPr/>
        </p:nvSpPr>
        <p:spPr>
          <a:xfrm>
            <a:off x="6537960" y="3703320"/>
            <a:ext cx="4800600" cy="1920240"/>
          </a:xfrm>
          <a:prstGeom prst="roundRect">
            <a:avLst>
              <a:gd name="adj" fmla="val 3810"/>
            </a:avLst>
          </a:prstGeom>
          <a:solidFill>
            <a:srgbClr val="FFFFFF"/>
          </a:solidFill>
          <a:ln w="12700">
            <a:solidFill>
              <a:srgbClr val="D9E2EE"/>
            </a:solidFill>
            <a:prstDash val="solid"/>
          </a:ln>
          <a:effectLst>
            <a:outerShdw sx="100000" sy="100000" kx="0" ky="0" algn="bl" rotWithShape="0" blurRad="25400" dist="50800" dir="2700000">
              <a:srgbClr val="20314A">
                <a:alpha val="16000"/>
              </a:srgbClr>
            </a:outerShdw>
          </a:effectLst>
        </p:spPr>
      </p:sp>
      <p:pic>
        <p:nvPicPr>
          <p:cNvPr id="12" name="Image 1" descr="F:\iwana-ai-clean\docs\screenshot-test-pack-phase1-20260517\screenshots\07-superadmin-visitor-push-phase3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112" y="3776472"/>
            <a:ext cx="4654296" cy="1773936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6647688" y="5715000"/>
            <a:ext cx="458114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b="1" dirty="0">
                <a:solidFill>
                  <a:srgbClr val="FFFFFF"/>
                </a:solidFill>
              </a:rPr>
              <a:t>PUSH JOURNEY PHASE 3</a:t>
            </a:r>
            <a:endParaRPr lang="en-US" sz="650" dirty="0"/>
          </a:p>
        </p:txBody>
      </p:sp>
      <p:sp>
        <p:nvSpPr>
          <p:cNvPr id="14" name="Text 10"/>
          <p:cNvSpPr/>
          <p:nvPr/>
        </p:nvSpPr>
        <p:spPr>
          <a:xfrm>
            <a:off x="566928" y="6592824"/>
            <a:ext cx="786384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80" dirty="0">
                <a:solidFill>
                  <a:srgbClr val="7B8797"/>
                </a:solidFill>
              </a:rPr>
              <a:t>IWANA Digital Marketing System | 17 Mei 2026</a:t>
            </a:r>
            <a:endParaRPr lang="en-US" sz="68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20624" y="310896"/>
            <a:ext cx="329184" cy="329184"/>
          </a:xfrm>
          <a:prstGeom prst="arc">
            <a:avLst/>
          </a:prstGeom>
          <a:noFill/>
          <a:ln w="63500">
            <a:solidFill>
              <a:srgbClr val="FF741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859536" y="320040"/>
            <a:ext cx="12344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60B1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IWANA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859536" y="530352"/>
            <a:ext cx="219456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80" b="1" dirty="0">
                <a:solidFill>
                  <a:srgbClr val="FF7417"/>
                </a:solidFill>
              </a:rPr>
              <a:t>DIGITAL MARKETING SYSTEM</a:t>
            </a:r>
            <a:endParaRPr lang="en-US" sz="580" dirty="0"/>
          </a:p>
        </p:txBody>
      </p:sp>
      <p:sp>
        <p:nvSpPr>
          <p:cNvPr id="5" name="Text 3"/>
          <p:cNvSpPr/>
          <p:nvPr/>
        </p:nvSpPr>
        <p:spPr>
          <a:xfrm>
            <a:off x="640080" y="868680"/>
            <a:ext cx="51663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20" b="1" dirty="0">
                <a:solidFill>
                  <a:srgbClr val="FF7417"/>
                </a:solidFill>
              </a:rPr>
              <a:t>WA QUEUE</a:t>
            </a:r>
            <a:endParaRPr lang="en-US" sz="820" dirty="0"/>
          </a:p>
        </p:txBody>
      </p:sp>
      <p:sp>
        <p:nvSpPr>
          <p:cNvPr id="6" name="Text 4"/>
          <p:cNvSpPr/>
          <p:nvPr/>
        </p:nvSpPr>
        <p:spPr>
          <a:xfrm>
            <a:off x="640080" y="1188720"/>
            <a:ext cx="51663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060B1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Queue adalah area review sebelum kirim manual.</a:t>
            </a:r>
            <a:endParaRPr lang="en-US" sz="2800" dirty="0"/>
          </a:p>
        </p:txBody>
      </p:sp>
      <p:sp>
        <p:nvSpPr>
          <p:cNvPr id="7" name="Text 5"/>
          <p:cNvSpPr/>
          <p:nvPr/>
        </p:nvSpPr>
        <p:spPr>
          <a:xfrm>
            <a:off x="640080" y="2404872"/>
            <a:ext cx="516636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180" dirty="0">
                <a:solidFill>
                  <a:srgbClr val="5D6C82"/>
                </a:solidFill>
              </a:rPr>
              <a:t>Item dari inbound atau template masuk sebagai draft. Operator tetap memutuskan kirim/tahan/arsip.</a:t>
            </a:r>
            <a:endParaRPr lang="en-US" sz="1180" dirty="0"/>
          </a:p>
        </p:txBody>
      </p:sp>
      <p:sp>
        <p:nvSpPr>
          <p:cNvPr id="8" name="Shape 6"/>
          <p:cNvSpPr/>
          <p:nvPr/>
        </p:nvSpPr>
        <p:spPr>
          <a:xfrm>
            <a:off x="6080760" y="749808"/>
            <a:ext cx="5394960" cy="3703320"/>
          </a:xfrm>
          <a:prstGeom prst="roundRect">
            <a:avLst>
              <a:gd name="adj" fmla="val 1975"/>
            </a:avLst>
          </a:prstGeom>
          <a:solidFill>
            <a:srgbClr val="FFFFFF"/>
          </a:solidFill>
          <a:ln w="12700">
            <a:solidFill>
              <a:srgbClr val="D9E2EE"/>
            </a:solidFill>
            <a:prstDash val="solid"/>
          </a:ln>
          <a:effectLst>
            <a:outerShdw sx="100000" sy="100000" kx="0" ky="0" algn="bl" rotWithShape="0" blurRad="25400" dist="50800" dir="2700000">
              <a:srgbClr val="20314A">
                <a:alpha val="16000"/>
              </a:srgbClr>
            </a:outerShdw>
          </a:effectLst>
        </p:spPr>
      </p:sp>
      <p:pic>
        <p:nvPicPr>
          <p:cNvPr id="9" name="Image 0" descr="F:\iwana-ai-clean\docs\screenshot-test-pack-phase1-20260517\screenshots\10-superadmin-wa-queue-manual-review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53912" y="822960"/>
            <a:ext cx="5248656" cy="3557016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6190488" y="4544568"/>
            <a:ext cx="517550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b="1" dirty="0">
                <a:solidFill>
                  <a:srgbClr val="5D6C82"/>
                </a:solidFill>
              </a:rPr>
              <a:t>WA QUEUE MANUAL REVIEW</a:t>
            </a:r>
            <a:endParaRPr lang="en-US" sz="650" dirty="0"/>
          </a:p>
        </p:txBody>
      </p:sp>
      <p:sp>
        <p:nvSpPr>
          <p:cNvPr id="11" name="Shape 8"/>
          <p:cNvSpPr/>
          <p:nvPr/>
        </p:nvSpPr>
        <p:spPr>
          <a:xfrm>
            <a:off x="749808" y="3063240"/>
            <a:ext cx="256032" cy="256032"/>
          </a:xfrm>
          <a:prstGeom prst="ellipse">
            <a:avLst/>
          </a:prstGeom>
          <a:solidFill>
            <a:srgbClr val="E11D48"/>
          </a:solidFill>
          <a:ln w="12700">
            <a:solidFill>
              <a:srgbClr val="E11D48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749808" y="3121762"/>
            <a:ext cx="256032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</a:rPr>
              <a:t>1</a:t>
            </a:r>
            <a:endParaRPr lang="en-US" sz="720" dirty="0"/>
          </a:p>
        </p:txBody>
      </p:sp>
      <p:sp>
        <p:nvSpPr>
          <p:cNvPr id="13" name="Text 10"/>
          <p:cNvSpPr/>
          <p:nvPr/>
        </p:nvSpPr>
        <p:spPr>
          <a:xfrm>
            <a:off x="1115568" y="3054096"/>
            <a:ext cx="4389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060B1B"/>
                </a:solidFill>
              </a:rPr>
              <a:t>Cek source</a:t>
            </a:r>
            <a:endParaRPr lang="en-US" sz="1150" dirty="0"/>
          </a:p>
        </p:txBody>
      </p:sp>
      <p:sp>
        <p:nvSpPr>
          <p:cNvPr id="14" name="Text 11"/>
          <p:cNvSpPr/>
          <p:nvPr/>
        </p:nvSpPr>
        <p:spPr>
          <a:xfrm>
            <a:off x="1115568" y="3291840"/>
            <a:ext cx="45720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20" dirty="0">
                <a:solidFill>
                  <a:srgbClr val="5D6C82"/>
                </a:solidFill>
              </a:rPr>
              <a:t>Pastikan source inbound/manual sesuai konteks.</a:t>
            </a:r>
            <a:endParaRPr lang="en-US" sz="920" dirty="0"/>
          </a:p>
        </p:txBody>
      </p:sp>
      <p:sp>
        <p:nvSpPr>
          <p:cNvPr id="15" name="Shape 12"/>
          <p:cNvSpPr/>
          <p:nvPr/>
        </p:nvSpPr>
        <p:spPr>
          <a:xfrm>
            <a:off x="749808" y="3776472"/>
            <a:ext cx="256032" cy="256032"/>
          </a:xfrm>
          <a:prstGeom prst="ellipse">
            <a:avLst/>
          </a:prstGeom>
          <a:solidFill>
            <a:srgbClr val="E11D48"/>
          </a:solidFill>
          <a:ln w="12700">
            <a:solidFill>
              <a:srgbClr val="E11D48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749808" y="3834994"/>
            <a:ext cx="256032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</a:rPr>
              <a:t>2</a:t>
            </a:r>
            <a:endParaRPr lang="en-US" sz="720" dirty="0"/>
          </a:p>
        </p:txBody>
      </p:sp>
      <p:sp>
        <p:nvSpPr>
          <p:cNvPr id="17" name="Text 14"/>
          <p:cNvSpPr/>
          <p:nvPr/>
        </p:nvSpPr>
        <p:spPr>
          <a:xfrm>
            <a:off x="1115568" y="3767328"/>
            <a:ext cx="4389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060B1B"/>
                </a:solidFill>
              </a:rPr>
              <a:t>Review pesan</a:t>
            </a:r>
            <a:endParaRPr lang="en-US" sz="1150" dirty="0"/>
          </a:p>
        </p:txBody>
      </p:sp>
      <p:sp>
        <p:nvSpPr>
          <p:cNvPr id="18" name="Text 15"/>
          <p:cNvSpPr/>
          <p:nvPr/>
        </p:nvSpPr>
        <p:spPr>
          <a:xfrm>
            <a:off x="1115568" y="4005072"/>
            <a:ext cx="45720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20" dirty="0">
                <a:solidFill>
                  <a:srgbClr val="5D6C82"/>
                </a:solidFill>
              </a:rPr>
              <a:t>Jangan kirim item dummy atau nomor tidak valid.</a:t>
            </a:r>
            <a:endParaRPr lang="en-US" sz="920" dirty="0"/>
          </a:p>
        </p:txBody>
      </p:sp>
      <p:sp>
        <p:nvSpPr>
          <p:cNvPr id="19" name="Shape 16"/>
          <p:cNvSpPr/>
          <p:nvPr/>
        </p:nvSpPr>
        <p:spPr>
          <a:xfrm>
            <a:off x="749808" y="4489704"/>
            <a:ext cx="256032" cy="256032"/>
          </a:xfrm>
          <a:prstGeom prst="ellipse">
            <a:avLst/>
          </a:prstGeom>
          <a:solidFill>
            <a:srgbClr val="E11D48"/>
          </a:solidFill>
          <a:ln w="12700">
            <a:solidFill>
              <a:srgbClr val="E11D48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749808" y="4548226"/>
            <a:ext cx="256032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</a:rPr>
              <a:t>3</a:t>
            </a:r>
            <a:endParaRPr lang="en-US" sz="720" dirty="0"/>
          </a:p>
        </p:txBody>
      </p:sp>
      <p:sp>
        <p:nvSpPr>
          <p:cNvPr id="21" name="Text 18"/>
          <p:cNvSpPr/>
          <p:nvPr/>
        </p:nvSpPr>
        <p:spPr>
          <a:xfrm>
            <a:off x="1115568" y="4480560"/>
            <a:ext cx="4389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060B1B"/>
                </a:solidFill>
              </a:rPr>
              <a:t>Kirim manual</a:t>
            </a:r>
            <a:endParaRPr lang="en-US" sz="1150" dirty="0"/>
          </a:p>
        </p:txBody>
      </p:sp>
      <p:sp>
        <p:nvSpPr>
          <p:cNvPr id="22" name="Text 19"/>
          <p:cNvSpPr/>
          <p:nvPr/>
        </p:nvSpPr>
        <p:spPr>
          <a:xfrm>
            <a:off x="1115568" y="4718304"/>
            <a:ext cx="45720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20" dirty="0">
                <a:solidFill>
                  <a:srgbClr val="5D6C82"/>
                </a:solidFill>
              </a:rPr>
              <a:t>WA real action tetap dari operator/bridge gated.</a:t>
            </a:r>
            <a:endParaRPr lang="en-US" sz="920" dirty="0"/>
          </a:p>
        </p:txBody>
      </p:sp>
      <p:sp>
        <p:nvSpPr>
          <p:cNvPr id="23" name="Text 20"/>
          <p:cNvSpPr/>
          <p:nvPr/>
        </p:nvSpPr>
        <p:spPr>
          <a:xfrm>
            <a:off x="566928" y="6592824"/>
            <a:ext cx="786384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80" dirty="0">
                <a:solidFill>
                  <a:srgbClr val="7B8797"/>
                </a:solidFill>
              </a:rPr>
              <a:t>WA real auto-send tetap locked/dry-run/manual-review</a:t>
            </a:r>
            <a:endParaRPr lang="en-US" sz="68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20624" y="310896"/>
            <a:ext cx="329184" cy="329184"/>
          </a:xfrm>
          <a:prstGeom prst="arc">
            <a:avLst/>
          </a:prstGeom>
          <a:noFill/>
          <a:ln w="63500">
            <a:solidFill>
              <a:srgbClr val="FF741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859536" y="320040"/>
            <a:ext cx="12344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60B1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IWANA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859536" y="530352"/>
            <a:ext cx="219456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80" b="1" dirty="0">
                <a:solidFill>
                  <a:srgbClr val="FF7417"/>
                </a:solidFill>
              </a:rPr>
              <a:t>DIGITAL MARKETING SYSTEM</a:t>
            </a:r>
            <a:endParaRPr lang="en-US" sz="580" dirty="0"/>
          </a:p>
        </p:txBody>
      </p:sp>
      <p:sp>
        <p:nvSpPr>
          <p:cNvPr id="5" name="Text 3"/>
          <p:cNvSpPr/>
          <p:nvPr/>
        </p:nvSpPr>
        <p:spPr>
          <a:xfrm>
            <a:off x="640080" y="868680"/>
            <a:ext cx="64008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20" b="1" dirty="0">
                <a:solidFill>
                  <a:srgbClr val="FF7417"/>
                </a:solidFill>
              </a:rPr>
              <a:t>CATATAN QA</a:t>
            </a:r>
            <a:endParaRPr lang="en-US" sz="820" dirty="0"/>
          </a:p>
        </p:txBody>
      </p:sp>
      <p:sp>
        <p:nvSpPr>
          <p:cNvPr id="6" name="Text 4"/>
          <p:cNvSpPr/>
          <p:nvPr/>
        </p:nvSpPr>
        <p:spPr>
          <a:xfrm>
            <a:off x="640080" y="1188720"/>
            <a:ext cx="64008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060B1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Satu screenshot WA detail perlu recapture saat data inbound valid ada.</a:t>
            </a:r>
            <a:endParaRPr lang="en-US" sz="2800" dirty="0"/>
          </a:p>
        </p:txBody>
      </p:sp>
      <p:sp>
        <p:nvSpPr>
          <p:cNvPr id="7" name="Text 5"/>
          <p:cNvSpPr/>
          <p:nvPr/>
        </p:nvSpPr>
        <p:spPr>
          <a:xfrm>
            <a:off x="640080" y="2359152"/>
            <a:ext cx="640080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dirty="0">
                <a:solidFill>
                  <a:srgbClr val="5D6C82"/>
                </a:solidFill>
              </a:rPr>
              <a:t>Saat capture production, WA Inbox menunjukkan 0 pesan siap direview manual. Ini aman, tetapi modal/detail tidak bisa ditunjukkan sampai ada inbound valid.</a:t>
            </a:r>
            <a:endParaRPr lang="en-US" sz="1220" dirty="0"/>
          </a:p>
        </p:txBody>
      </p:sp>
      <p:sp>
        <p:nvSpPr>
          <p:cNvPr id="8" name="Shape 6"/>
          <p:cNvSpPr/>
          <p:nvPr/>
        </p:nvSpPr>
        <p:spPr>
          <a:xfrm>
            <a:off x="6080760" y="914400"/>
            <a:ext cx="5394960" cy="3703320"/>
          </a:xfrm>
          <a:prstGeom prst="roundRect">
            <a:avLst>
              <a:gd name="adj" fmla="val 1975"/>
            </a:avLst>
          </a:prstGeom>
          <a:solidFill>
            <a:srgbClr val="FFFFFF"/>
          </a:solidFill>
          <a:ln w="12700">
            <a:solidFill>
              <a:srgbClr val="D9E2EE"/>
            </a:solidFill>
            <a:prstDash val="solid"/>
          </a:ln>
          <a:effectLst>
            <a:outerShdw sx="100000" sy="100000" kx="0" ky="0" algn="bl" rotWithShape="0" blurRad="25400" dist="50800" dir="2700000">
              <a:srgbClr val="20314A">
                <a:alpha val="16000"/>
              </a:srgbClr>
            </a:outerShdw>
          </a:effectLst>
        </p:spPr>
      </p:sp>
      <p:pic>
        <p:nvPicPr>
          <p:cNvPr id="9" name="Image 0" descr="F:\iwana-ai-clean\docs\screenshot-test-pack-phase1-20260517\screenshots\08-superadmin-wa-inbox-boundary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53912" y="987552"/>
            <a:ext cx="5248656" cy="3557016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6190488" y="4709160"/>
            <a:ext cx="517550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b="1" dirty="0">
                <a:solidFill>
                  <a:srgbClr val="5D6C82"/>
                </a:solidFill>
              </a:rPr>
              <a:t>WA INBOX PRODUCTION</a:t>
            </a:r>
            <a:endParaRPr lang="en-US" sz="650" dirty="0"/>
          </a:p>
        </p:txBody>
      </p:sp>
      <p:sp>
        <p:nvSpPr>
          <p:cNvPr id="11" name="Shape 8"/>
          <p:cNvSpPr/>
          <p:nvPr/>
        </p:nvSpPr>
        <p:spPr>
          <a:xfrm>
            <a:off x="749808" y="3063240"/>
            <a:ext cx="256032" cy="256032"/>
          </a:xfrm>
          <a:prstGeom prst="ellipse">
            <a:avLst/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749808" y="3121762"/>
            <a:ext cx="256032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</a:rPr>
              <a:t>1</a:t>
            </a:r>
            <a:endParaRPr lang="en-US" sz="720" dirty="0"/>
          </a:p>
        </p:txBody>
      </p:sp>
      <p:sp>
        <p:nvSpPr>
          <p:cNvPr id="13" name="Text 10"/>
          <p:cNvSpPr/>
          <p:nvPr/>
        </p:nvSpPr>
        <p:spPr>
          <a:xfrm>
            <a:off x="1115568" y="3054096"/>
            <a:ext cx="4389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060B1B"/>
                </a:solidFill>
              </a:rPr>
              <a:t>Buat inbound valid</a:t>
            </a:r>
            <a:endParaRPr lang="en-US" sz="1150" dirty="0"/>
          </a:p>
        </p:txBody>
      </p:sp>
      <p:sp>
        <p:nvSpPr>
          <p:cNvPr id="14" name="Text 11"/>
          <p:cNvSpPr/>
          <p:nvPr/>
        </p:nvSpPr>
        <p:spPr>
          <a:xfrm>
            <a:off x="1115568" y="3291840"/>
            <a:ext cx="45720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20" dirty="0">
                <a:solidFill>
                  <a:srgbClr val="5D6C82"/>
                </a:solidFill>
              </a:rPr>
              <a:t>Masukkan satu pesan WA masuk dengan nomor dan member jelas.</a:t>
            </a:r>
            <a:endParaRPr lang="en-US" sz="920" dirty="0"/>
          </a:p>
        </p:txBody>
      </p:sp>
      <p:sp>
        <p:nvSpPr>
          <p:cNvPr id="15" name="Shape 12"/>
          <p:cNvSpPr/>
          <p:nvPr/>
        </p:nvSpPr>
        <p:spPr>
          <a:xfrm>
            <a:off x="749808" y="3794760"/>
            <a:ext cx="256032" cy="256032"/>
          </a:xfrm>
          <a:prstGeom prst="ellipse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749808" y="3853282"/>
            <a:ext cx="256032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</a:rPr>
              <a:t>2</a:t>
            </a:r>
            <a:endParaRPr lang="en-US" sz="720" dirty="0"/>
          </a:p>
        </p:txBody>
      </p:sp>
      <p:sp>
        <p:nvSpPr>
          <p:cNvPr id="17" name="Text 14"/>
          <p:cNvSpPr/>
          <p:nvPr/>
        </p:nvSpPr>
        <p:spPr>
          <a:xfrm>
            <a:off x="1115568" y="3785616"/>
            <a:ext cx="4389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060B1B"/>
                </a:solidFill>
              </a:rPr>
              <a:t>Klik Buka</a:t>
            </a:r>
            <a:endParaRPr lang="en-US" sz="1150" dirty="0"/>
          </a:p>
        </p:txBody>
      </p:sp>
      <p:sp>
        <p:nvSpPr>
          <p:cNvPr id="18" name="Text 15"/>
          <p:cNvSpPr/>
          <p:nvPr/>
        </p:nvSpPr>
        <p:spPr>
          <a:xfrm>
            <a:off x="1115568" y="4023360"/>
            <a:ext cx="45720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20" dirty="0">
                <a:solidFill>
                  <a:srgbClr val="5D6C82"/>
                </a:solidFill>
              </a:rPr>
              <a:t>Capture detail pesan dan draft responder.</a:t>
            </a:r>
            <a:endParaRPr lang="en-US" sz="920" dirty="0"/>
          </a:p>
        </p:txBody>
      </p:sp>
      <p:sp>
        <p:nvSpPr>
          <p:cNvPr id="19" name="Shape 16"/>
          <p:cNvSpPr/>
          <p:nvPr/>
        </p:nvSpPr>
        <p:spPr>
          <a:xfrm>
            <a:off x="749808" y="4526280"/>
            <a:ext cx="256032" cy="256032"/>
          </a:xfrm>
          <a:prstGeom prst="ellipse">
            <a:avLst/>
          </a:prstGeom>
          <a:solidFill>
            <a:srgbClr val="16B978"/>
          </a:solidFill>
          <a:ln w="12700">
            <a:solidFill>
              <a:srgbClr val="16B978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749808" y="4584802"/>
            <a:ext cx="256032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</a:rPr>
              <a:t>3</a:t>
            </a:r>
            <a:endParaRPr lang="en-US" sz="720" dirty="0"/>
          </a:p>
        </p:txBody>
      </p:sp>
      <p:sp>
        <p:nvSpPr>
          <p:cNvPr id="21" name="Text 18"/>
          <p:cNvSpPr/>
          <p:nvPr/>
        </p:nvSpPr>
        <p:spPr>
          <a:xfrm>
            <a:off x="1115568" y="4517136"/>
            <a:ext cx="4389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060B1B"/>
                </a:solidFill>
              </a:rPr>
              <a:t>Klik Buat Queue</a:t>
            </a:r>
            <a:endParaRPr lang="en-US" sz="1150" dirty="0"/>
          </a:p>
        </p:txBody>
      </p:sp>
      <p:sp>
        <p:nvSpPr>
          <p:cNvPr id="22" name="Text 19"/>
          <p:cNvSpPr/>
          <p:nvPr/>
        </p:nvSpPr>
        <p:spPr>
          <a:xfrm>
            <a:off x="1115568" y="4754880"/>
            <a:ext cx="45720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20" dirty="0">
                <a:solidFill>
                  <a:srgbClr val="5D6C82"/>
                </a:solidFill>
              </a:rPr>
              <a:t>Pastikan item masuk draft, bukan auto-send.</a:t>
            </a:r>
            <a:endParaRPr lang="en-US" sz="920" dirty="0"/>
          </a:p>
        </p:txBody>
      </p:sp>
      <p:sp>
        <p:nvSpPr>
          <p:cNvPr id="23" name="Text 20"/>
          <p:cNvSpPr/>
          <p:nvPr/>
        </p:nvSpPr>
        <p:spPr>
          <a:xfrm>
            <a:off x="566928" y="6592824"/>
            <a:ext cx="786384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80" dirty="0">
                <a:solidFill>
                  <a:srgbClr val="7B8797"/>
                </a:solidFill>
              </a:rPr>
              <a:t>WA real auto-send tetap locked/dry-run/manual-review</a:t>
            </a:r>
            <a:endParaRPr lang="en-US" sz="68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50B1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20624" y="310896"/>
            <a:ext cx="329184" cy="329184"/>
          </a:xfrm>
          <a:prstGeom prst="arc">
            <a:avLst/>
          </a:prstGeom>
          <a:noFill/>
          <a:ln w="63500">
            <a:solidFill>
              <a:srgbClr val="FF741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859536" y="320040"/>
            <a:ext cx="12344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IWANA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859536" y="530352"/>
            <a:ext cx="219456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80" b="1" dirty="0">
                <a:solidFill>
                  <a:srgbClr val="FF7417"/>
                </a:solidFill>
              </a:rPr>
              <a:t>DIGITAL MARKETING SYSTEM</a:t>
            </a:r>
            <a:endParaRPr lang="en-US" sz="580" dirty="0"/>
          </a:p>
        </p:txBody>
      </p:sp>
      <p:sp>
        <p:nvSpPr>
          <p:cNvPr id="5" name="Text 3"/>
          <p:cNvSpPr/>
          <p:nvPr/>
        </p:nvSpPr>
        <p:spPr>
          <a:xfrm>
            <a:off x="640080" y="868680"/>
            <a:ext cx="61264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20" b="1" dirty="0">
                <a:solidFill>
                  <a:srgbClr val="FF7417"/>
                </a:solidFill>
              </a:rPr>
              <a:t>SAFETY GATE</a:t>
            </a:r>
            <a:endParaRPr lang="en-US" sz="820" dirty="0"/>
          </a:p>
        </p:txBody>
      </p:sp>
      <p:sp>
        <p:nvSpPr>
          <p:cNvPr id="6" name="Text 4"/>
          <p:cNvSpPr/>
          <p:nvPr/>
        </p:nvSpPr>
        <p:spPr>
          <a:xfrm>
            <a:off x="640080" y="1188720"/>
            <a:ext cx="6126480" cy="107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AI boleh membantu, tapi WA real auto-send tetap terkunci.</a:t>
            </a:r>
            <a:endParaRPr lang="en-US" sz="2800" dirty="0"/>
          </a:p>
        </p:txBody>
      </p:sp>
      <p:sp>
        <p:nvSpPr>
          <p:cNvPr id="7" name="Text 5"/>
          <p:cNvSpPr/>
          <p:nvPr/>
        </p:nvSpPr>
        <p:spPr>
          <a:xfrm>
            <a:off x="640080" y="2569464"/>
            <a:ext cx="612648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dirty="0">
                <a:solidFill>
                  <a:srgbClr val="D7E0EF"/>
                </a:solidFill>
              </a:rPr>
              <a:t>WA AI dipakai untuk inbound-first: hanya pesan yang masuk duluan, dibuat draft/queue, lalu tetap harus review manusia.</a:t>
            </a:r>
            <a:endParaRPr lang="en-US" sz="1220" dirty="0"/>
          </a:p>
        </p:txBody>
      </p:sp>
      <p:sp>
        <p:nvSpPr>
          <p:cNvPr id="8" name="Shape 6"/>
          <p:cNvSpPr/>
          <p:nvPr/>
        </p:nvSpPr>
        <p:spPr>
          <a:xfrm>
            <a:off x="749808" y="4069080"/>
            <a:ext cx="2212848" cy="960120"/>
          </a:xfrm>
          <a:prstGeom prst="roundRect">
            <a:avLst>
              <a:gd name="adj" fmla="val 7619"/>
            </a:avLst>
          </a:prstGeom>
          <a:solidFill>
            <a:srgbClr val="13213B"/>
          </a:solidFill>
          <a:ln w="12700">
            <a:solidFill>
              <a:srgbClr val="2B3A57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896112" y="4325112"/>
            <a:ext cx="19202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</a:rPr>
              <a:t>Dry-run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896112" y="4645152"/>
            <a:ext cx="192024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70" b="1" dirty="0">
                <a:solidFill>
                  <a:srgbClr val="FF7417"/>
                </a:solidFill>
              </a:rPr>
              <a:t>BRIDGE MODE</a:t>
            </a:r>
            <a:endParaRPr lang="en-US" sz="670" dirty="0"/>
          </a:p>
        </p:txBody>
      </p:sp>
      <p:sp>
        <p:nvSpPr>
          <p:cNvPr id="11" name="Shape 9"/>
          <p:cNvSpPr/>
          <p:nvPr/>
        </p:nvSpPr>
        <p:spPr>
          <a:xfrm>
            <a:off x="3566160" y="4069080"/>
            <a:ext cx="2212848" cy="960120"/>
          </a:xfrm>
          <a:prstGeom prst="roundRect">
            <a:avLst>
              <a:gd name="adj" fmla="val 7619"/>
            </a:avLst>
          </a:prstGeom>
          <a:solidFill>
            <a:srgbClr val="13213B"/>
          </a:solidFill>
          <a:ln w="12700">
            <a:solidFill>
              <a:srgbClr val="2B3A57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3712464" y="4325112"/>
            <a:ext cx="19202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</a:rPr>
              <a:t>Manual-review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3712464" y="4645152"/>
            <a:ext cx="192024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70" b="1" dirty="0">
                <a:solidFill>
                  <a:srgbClr val="FF7417"/>
                </a:solidFill>
              </a:rPr>
              <a:t>WA POLICY</a:t>
            </a:r>
            <a:endParaRPr lang="en-US" sz="670" dirty="0"/>
          </a:p>
        </p:txBody>
      </p:sp>
      <p:sp>
        <p:nvSpPr>
          <p:cNvPr id="14" name="Shape 12"/>
          <p:cNvSpPr/>
          <p:nvPr/>
        </p:nvSpPr>
        <p:spPr>
          <a:xfrm>
            <a:off x="6382512" y="4069080"/>
            <a:ext cx="2212848" cy="960120"/>
          </a:xfrm>
          <a:prstGeom prst="roundRect">
            <a:avLst>
              <a:gd name="adj" fmla="val 7619"/>
            </a:avLst>
          </a:prstGeom>
          <a:solidFill>
            <a:srgbClr val="13213B"/>
          </a:solidFill>
          <a:ln w="12700">
            <a:solidFill>
              <a:srgbClr val="2B3A57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6528816" y="4325112"/>
            <a:ext cx="19202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</a:rPr>
              <a:t>Opt-in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528816" y="4645152"/>
            <a:ext cx="192024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70" b="1" dirty="0">
                <a:solidFill>
                  <a:srgbClr val="FF7417"/>
                </a:solidFill>
              </a:rPr>
              <a:t>PUSH ONLY</a:t>
            </a:r>
            <a:endParaRPr lang="en-US" sz="670" dirty="0"/>
          </a:p>
        </p:txBody>
      </p:sp>
      <p:sp>
        <p:nvSpPr>
          <p:cNvPr id="17" name="Shape 15"/>
          <p:cNvSpPr/>
          <p:nvPr/>
        </p:nvSpPr>
        <p:spPr>
          <a:xfrm>
            <a:off x="9198864" y="4069080"/>
            <a:ext cx="2212848" cy="960120"/>
          </a:xfrm>
          <a:prstGeom prst="roundRect">
            <a:avLst>
              <a:gd name="adj" fmla="val 7619"/>
            </a:avLst>
          </a:prstGeom>
          <a:solidFill>
            <a:srgbClr val="13213B"/>
          </a:solidFill>
          <a:ln w="12700">
            <a:solidFill>
              <a:srgbClr val="2B3A57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9345168" y="4325112"/>
            <a:ext cx="19202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</a:rPr>
              <a:t>Inbound-first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9345168" y="4645152"/>
            <a:ext cx="192024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70" b="1" dirty="0">
                <a:solidFill>
                  <a:srgbClr val="FF7417"/>
                </a:solidFill>
              </a:rPr>
              <a:t>WA AI BOUNDARY</a:t>
            </a:r>
            <a:endParaRPr lang="en-US" sz="670" dirty="0"/>
          </a:p>
        </p:txBody>
      </p:sp>
      <p:sp>
        <p:nvSpPr>
          <p:cNvPr id="20" name="Text 18"/>
          <p:cNvSpPr/>
          <p:nvPr/>
        </p:nvSpPr>
        <p:spPr>
          <a:xfrm>
            <a:off x="566928" y="6592824"/>
            <a:ext cx="786384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80" dirty="0">
                <a:solidFill>
                  <a:srgbClr val="7B8797"/>
                </a:solidFill>
              </a:rPr>
              <a:t>Next: WA AI Inbound Boundary Phase 3, tetap draft queue manual-review.</a:t>
            </a:r>
            <a:endParaRPr lang="en-US" sz="68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20624" y="310896"/>
            <a:ext cx="329184" cy="329184"/>
          </a:xfrm>
          <a:prstGeom prst="arc">
            <a:avLst/>
          </a:prstGeom>
          <a:noFill/>
          <a:ln w="63500">
            <a:solidFill>
              <a:srgbClr val="FF741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859536" y="320040"/>
            <a:ext cx="12344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60B1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IWANA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859536" y="530352"/>
            <a:ext cx="219456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80" b="1" dirty="0">
                <a:solidFill>
                  <a:srgbClr val="FF7417"/>
                </a:solidFill>
              </a:rPr>
              <a:t>DIGITAL MARKETING SYSTEM</a:t>
            </a:r>
            <a:endParaRPr lang="en-US" sz="580" dirty="0"/>
          </a:p>
        </p:txBody>
      </p:sp>
      <p:sp>
        <p:nvSpPr>
          <p:cNvPr id="5" name="Text 3"/>
          <p:cNvSpPr/>
          <p:nvPr/>
        </p:nvSpPr>
        <p:spPr>
          <a:xfrm>
            <a:off x="640080" y="868680"/>
            <a:ext cx="65836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20" b="1" dirty="0">
                <a:solidFill>
                  <a:srgbClr val="FF7417"/>
                </a:solidFill>
              </a:rPr>
              <a:t>PETA NARASI</a:t>
            </a:r>
            <a:endParaRPr lang="en-US" sz="820" dirty="0"/>
          </a:p>
        </p:txBody>
      </p:sp>
      <p:sp>
        <p:nvSpPr>
          <p:cNvPr id="6" name="Text 4"/>
          <p:cNvSpPr/>
          <p:nvPr/>
        </p:nvSpPr>
        <p:spPr>
          <a:xfrm>
            <a:off x="640080" y="1188720"/>
            <a:ext cx="667512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060B1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Satu cerita dari klik iklan sampai follow-up aman.</a:t>
            </a:r>
            <a:endParaRPr lang="en-US" sz="2800" dirty="0"/>
          </a:p>
        </p:txBody>
      </p:sp>
      <p:sp>
        <p:nvSpPr>
          <p:cNvPr id="7" name="Text 5"/>
          <p:cNvSpPr/>
          <p:nvPr/>
        </p:nvSpPr>
        <p:spPr>
          <a:xfrm>
            <a:off x="640080" y="2240280"/>
            <a:ext cx="612648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dirty="0">
                <a:solidFill>
                  <a:srgbClr val="5D6C82"/>
                </a:solidFill>
              </a:rPr>
              <a:t>Gunakan deck ini sebagai bahan presentasi dan tutorial visual: mulai dari visitor, lalu naik ke member, admin, AI, dan safety.</a:t>
            </a:r>
            <a:endParaRPr lang="en-US" sz="1220" dirty="0"/>
          </a:p>
        </p:txBody>
      </p:sp>
      <p:sp>
        <p:nvSpPr>
          <p:cNvPr id="8" name="Shape 6"/>
          <p:cNvSpPr/>
          <p:nvPr/>
        </p:nvSpPr>
        <p:spPr>
          <a:xfrm>
            <a:off x="868680" y="2816352"/>
            <a:ext cx="475488" cy="475488"/>
          </a:xfrm>
          <a:prstGeom prst="ellipse">
            <a:avLst/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868680" y="2944368"/>
            <a:ext cx="475488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</a:rPr>
              <a:t>1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539496" y="3520440"/>
            <a:ext cx="117043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60B1B"/>
                </a:solidFill>
              </a:rPr>
              <a:t>Traffic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301752" y="3822192"/>
            <a:ext cx="16459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840" dirty="0">
                <a:solidFill>
                  <a:srgbClr val="5D6C82"/>
                </a:solidFill>
              </a:rPr>
              <a:t>Ads/konten membawa visitor ke campaign.</a:t>
            </a:r>
            <a:endParaRPr lang="en-US" sz="840" dirty="0"/>
          </a:p>
        </p:txBody>
      </p:sp>
      <p:sp>
        <p:nvSpPr>
          <p:cNvPr id="12" name="Shape 10"/>
          <p:cNvSpPr/>
          <p:nvPr/>
        </p:nvSpPr>
        <p:spPr>
          <a:xfrm>
            <a:off x="1819656" y="2926080"/>
            <a:ext cx="310896" cy="310896"/>
          </a:xfrm>
          <a:prstGeom prst="chevron">
            <a:avLst/>
          </a:prstGeom>
          <a:solidFill>
            <a:srgbClr val="CBD5E1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3090672" y="2816352"/>
            <a:ext cx="475488" cy="475488"/>
          </a:xfrm>
          <a:prstGeom prst="ellipse">
            <a:avLst/>
          </a:prstGeom>
          <a:solidFill>
            <a:srgbClr val="16B978"/>
          </a:solidFill>
          <a:ln w="12700">
            <a:solidFill>
              <a:srgbClr val="16B978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3090672" y="2944368"/>
            <a:ext cx="475488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</a:rPr>
              <a:t>2</a:t>
            </a:r>
            <a:endParaRPr lang="en-US" sz="1000" dirty="0"/>
          </a:p>
        </p:txBody>
      </p:sp>
      <p:sp>
        <p:nvSpPr>
          <p:cNvPr id="15" name="Text 13"/>
          <p:cNvSpPr/>
          <p:nvPr/>
        </p:nvSpPr>
        <p:spPr>
          <a:xfrm>
            <a:off x="2761488" y="3520440"/>
            <a:ext cx="117043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60B1B"/>
                </a:solidFill>
              </a:rPr>
              <a:t>Konversi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2523744" y="3822192"/>
            <a:ext cx="16459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840" dirty="0">
                <a:solidFill>
                  <a:srgbClr val="5D6C82"/>
                </a:solidFill>
              </a:rPr>
              <a:t>Biolink, AI, CTA, dan opt-in notifikasi.</a:t>
            </a:r>
            <a:endParaRPr lang="en-US" sz="840" dirty="0"/>
          </a:p>
        </p:txBody>
      </p:sp>
      <p:sp>
        <p:nvSpPr>
          <p:cNvPr id="17" name="Shape 15"/>
          <p:cNvSpPr/>
          <p:nvPr/>
        </p:nvSpPr>
        <p:spPr>
          <a:xfrm>
            <a:off x="4041648" y="2926080"/>
            <a:ext cx="310896" cy="310896"/>
          </a:xfrm>
          <a:prstGeom prst="chevron">
            <a:avLst/>
          </a:prstGeom>
          <a:solidFill>
            <a:srgbClr val="CBD5E1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5312664" y="2816352"/>
            <a:ext cx="475488" cy="475488"/>
          </a:xfrm>
          <a:prstGeom prst="ellipse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5312664" y="2944368"/>
            <a:ext cx="475488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</a:rPr>
              <a:t>3</a:t>
            </a:r>
            <a:endParaRPr lang="en-US" sz="1000" dirty="0"/>
          </a:p>
        </p:txBody>
      </p:sp>
      <p:sp>
        <p:nvSpPr>
          <p:cNvPr id="20" name="Text 18"/>
          <p:cNvSpPr/>
          <p:nvPr/>
        </p:nvSpPr>
        <p:spPr>
          <a:xfrm>
            <a:off x="4983480" y="3520440"/>
            <a:ext cx="117043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60B1B"/>
                </a:solidFill>
              </a:rPr>
              <a:t>Operasi</a:t>
            </a:r>
            <a:endParaRPr lang="en-US" sz="1300" dirty="0"/>
          </a:p>
        </p:txBody>
      </p:sp>
      <p:sp>
        <p:nvSpPr>
          <p:cNvPr id="21" name="Text 19"/>
          <p:cNvSpPr/>
          <p:nvPr/>
        </p:nvSpPr>
        <p:spPr>
          <a:xfrm>
            <a:off x="4745736" y="3822192"/>
            <a:ext cx="16459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840" dirty="0">
                <a:solidFill>
                  <a:srgbClr val="5D6C82"/>
                </a:solidFill>
              </a:rPr>
              <a:t>Member dan admin melihat hasil harian.</a:t>
            </a:r>
            <a:endParaRPr lang="en-US" sz="840" dirty="0"/>
          </a:p>
        </p:txBody>
      </p:sp>
      <p:sp>
        <p:nvSpPr>
          <p:cNvPr id="22" name="Shape 20"/>
          <p:cNvSpPr/>
          <p:nvPr/>
        </p:nvSpPr>
        <p:spPr>
          <a:xfrm>
            <a:off x="6263640" y="2926080"/>
            <a:ext cx="310896" cy="310896"/>
          </a:xfrm>
          <a:prstGeom prst="chevron">
            <a:avLst/>
          </a:prstGeom>
          <a:solidFill>
            <a:srgbClr val="CBD5E1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23" name="Shape 21"/>
          <p:cNvSpPr/>
          <p:nvPr/>
        </p:nvSpPr>
        <p:spPr>
          <a:xfrm>
            <a:off x="7534656" y="2816352"/>
            <a:ext cx="475488" cy="475488"/>
          </a:xfrm>
          <a:prstGeom prst="ellipse">
            <a:avLst/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7534656" y="2944368"/>
            <a:ext cx="475488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</a:rPr>
              <a:t>4</a:t>
            </a:r>
            <a:endParaRPr lang="en-US" sz="1000" dirty="0"/>
          </a:p>
        </p:txBody>
      </p:sp>
      <p:sp>
        <p:nvSpPr>
          <p:cNvPr id="25" name="Text 23"/>
          <p:cNvSpPr/>
          <p:nvPr/>
        </p:nvSpPr>
        <p:spPr>
          <a:xfrm>
            <a:off x="7205472" y="3520440"/>
            <a:ext cx="117043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60B1B"/>
                </a:solidFill>
              </a:rPr>
              <a:t>Otomasi</a:t>
            </a:r>
            <a:endParaRPr lang="en-US" sz="1300" dirty="0"/>
          </a:p>
        </p:txBody>
      </p:sp>
      <p:sp>
        <p:nvSpPr>
          <p:cNvPr id="26" name="Text 24"/>
          <p:cNvSpPr/>
          <p:nvPr/>
        </p:nvSpPr>
        <p:spPr>
          <a:xfrm>
            <a:off x="6967728" y="3822192"/>
            <a:ext cx="16459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840" dirty="0">
                <a:solidFill>
                  <a:srgbClr val="5D6C82"/>
                </a:solidFill>
              </a:rPr>
              <a:t>AI dan push membaca campaign/source.</a:t>
            </a:r>
            <a:endParaRPr lang="en-US" sz="840" dirty="0"/>
          </a:p>
        </p:txBody>
      </p:sp>
      <p:sp>
        <p:nvSpPr>
          <p:cNvPr id="27" name="Shape 25"/>
          <p:cNvSpPr/>
          <p:nvPr/>
        </p:nvSpPr>
        <p:spPr>
          <a:xfrm>
            <a:off x="8485632" y="2926080"/>
            <a:ext cx="310896" cy="310896"/>
          </a:xfrm>
          <a:prstGeom prst="chevron">
            <a:avLst/>
          </a:prstGeom>
          <a:solidFill>
            <a:srgbClr val="CBD5E1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9756648" y="2816352"/>
            <a:ext cx="475488" cy="475488"/>
          </a:xfrm>
          <a:prstGeom prst="ellipse">
            <a:avLst/>
          </a:prstGeom>
          <a:solidFill>
            <a:srgbClr val="E11D48"/>
          </a:solidFill>
          <a:ln w="12700">
            <a:solidFill>
              <a:srgbClr val="E11D48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9756648" y="2944368"/>
            <a:ext cx="475488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</a:rPr>
              <a:t>5</a:t>
            </a:r>
            <a:endParaRPr lang="en-US" sz="1000" dirty="0"/>
          </a:p>
        </p:txBody>
      </p:sp>
      <p:sp>
        <p:nvSpPr>
          <p:cNvPr id="30" name="Text 28"/>
          <p:cNvSpPr/>
          <p:nvPr/>
        </p:nvSpPr>
        <p:spPr>
          <a:xfrm>
            <a:off x="9427464" y="3520440"/>
            <a:ext cx="117043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60B1B"/>
                </a:solidFill>
              </a:rPr>
              <a:t>Safety</a:t>
            </a:r>
            <a:endParaRPr lang="en-US" sz="1300" dirty="0"/>
          </a:p>
        </p:txBody>
      </p:sp>
      <p:sp>
        <p:nvSpPr>
          <p:cNvPr id="31" name="Text 29"/>
          <p:cNvSpPr/>
          <p:nvPr/>
        </p:nvSpPr>
        <p:spPr>
          <a:xfrm>
            <a:off x="9189720" y="3822192"/>
            <a:ext cx="16459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840" dirty="0">
                <a:solidFill>
                  <a:srgbClr val="5D6C82"/>
                </a:solidFill>
              </a:rPr>
              <a:t>WA tetap inbound-first dan manual-review.</a:t>
            </a:r>
            <a:endParaRPr lang="en-US" sz="840" dirty="0"/>
          </a:p>
        </p:txBody>
      </p:sp>
      <p:sp>
        <p:nvSpPr>
          <p:cNvPr id="32" name="Text 30"/>
          <p:cNvSpPr/>
          <p:nvPr/>
        </p:nvSpPr>
        <p:spPr>
          <a:xfrm>
            <a:off x="1051560" y="5102352"/>
            <a:ext cx="10058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060B1B"/>
                </a:solidFill>
              </a:rPr>
              <a:t>Tujuan presentasi: orang paham apa fungsi setiap halaman dan kapan harus klik action.</a:t>
            </a:r>
            <a:endParaRPr lang="en-US" sz="1800" dirty="0"/>
          </a:p>
        </p:txBody>
      </p:sp>
      <p:sp>
        <p:nvSpPr>
          <p:cNvPr id="33" name="Text 31"/>
          <p:cNvSpPr/>
          <p:nvPr/>
        </p:nvSpPr>
        <p:spPr>
          <a:xfrm>
            <a:off x="566928" y="6592824"/>
            <a:ext cx="786384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80" dirty="0">
                <a:solidFill>
                  <a:srgbClr val="7B8797"/>
                </a:solidFill>
              </a:rPr>
              <a:t>WA real auto-send tetap locked/dry-run/manual-review</a:t>
            </a:r>
            <a:endParaRPr lang="en-US" sz="68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20624" y="310896"/>
            <a:ext cx="329184" cy="329184"/>
          </a:xfrm>
          <a:prstGeom prst="arc">
            <a:avLst/>
          </a:prstGeom>
          <a:noFill/>
          <a:ln w="63500">
            <a:solidFill>
              <a:srgbClr val="FF741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859536" y="320040"/>
            <a:ext cx="12344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60B1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IWANA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859536" y="530352"/>
            <a:ext cx="219456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80" b="1" dirty="0">
                <a:solidFill>
                  <a:srgbClr val="FF7417"/>
                </a:solidFill>
              </a:rPr>
              <a:t>DIGITAL MARKETING SYSTEM</a:t>
            </a:r>
            <a:endParaRPr lang="en-US" sz="580" dirty="0"/>
          </a:p>
        </p:txBody>
      </p:sp>
      <p:sp>
        <p:nvSpPr>
          <p:cNvPr id="5" name="Text 3"/>
          <p:cNvSpPr/>
          <p:nvPr/>
        </p:nvSpPr>
        <p:spPr>
          <a:xfrm>
            <a:off x="640080" y="868680"/>
            <a:ext cx="56692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20" b="1" dirty="0">
                <a:solidFill>
                  <a:srgbClr val="FF7417"/>
                </a:solidFill>
              </a:rPr>
              <a:t>CAMPAIGN TEMPLATES</a:t>
            </a:r>
            <a:endParaRPr lang="en-US" sz="820" dirty="0"/>
          </a:p>
        </p:txBody>
      </p:sp>
      <p:sp>
        <p:nvSpPr>
          <p:cNvPr id="6" name="Text 4"/>
          <p:cNvSpPr/>
          <p:nvPr/>
        </p:nvSpPr>
        <p:spPr>
          <a:xfrm>
            <a:off x="640080" y="1188720"/>
            <a:ext cx="566928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060B1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Template funnel bisa beda tanpa mengubah domain.</a:t>
            </a:r>
            <a:endParaRPr lang="en-US" sz="2800" dirty="0"/>
          </a:p>
        </p:txBody>
      </p:sp>
      <p:sp>
        <p:nvSpPr>
          <p:cNvPr id="7" name="Text 5"/>
          <p:cNvSpPr/>
          <p:nvPr/>
        </p:nvSpPr>
        <p:spPr>
          <a:xfrm>
            <a:off x="640080" y="2450592"/>
            <a:ext cx="566928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dirty="0">
                <a:solidFill>
                  <a:srgbClr val="5D6C82"/>
                </a:solidFill>
              </a:rPr>
              <a:t>Start domain dipakai untuk edukasi awal, event/webinar, survei lead magnet, dan direct offer. Tracking membaca campaign/source.</a:t>
            </a:r>
            <a:endParaRPr lang="en-US" sz="1220" dirty="0"/>
          </a:p>
        </p:txBody>
      </p:sp>
      <p:sp>
        <p:nvSpPr>
          <p:cNvPr id="8" name="Shape 6"/>
          <p:cNvSpPr/>
          <p:nvPr/>
        </p:nvSpPr>
        <p:spPr>
          <a:xfrm>
            <a:off x="6126480" y="804672"/>
            <a:ext cx="5138928" cy="2331720"/>
          </a:xfrm>
          <a:prstGeom prst="roundRect">
            <a:avLst>
              <a:gd name="adj" fmla="val 3137"/>
            </a:avLst>
          </a:prstGeom>
          <a:solidFill>
            <a:srgbClr val="FFFFFF"/>
          </a:solidFill>
          <a:ln w="12700">
            <a:solidFill>
              <a:srgbClr val="D9E2EE"/>
            </a:solidFill>
            <a:prstDash val="solid"/>
          </a:ln>
          <a:effectLst>
            <a:outerShdw sx="100000" sy="100000" kx="0" ky="0" algn="bl" rotWithShape="0" blurRad="25400" dist="50800" dir="2700000">
              <a:srgbClr val="20314A">
                <a:alpha val="16000"/>
              </a:srgbClr>
            </a:outerShdw>
          </a:effectLst>
        </p:spPr>
      </p:sp>
      <p:pic>
        <p:nvPicPr>
          <p:cNvPr id="9" name="Image 0" descr="F:\iwana-ai-clean\docs\screenshot-test-pack-phase1-20260517\screenshots\02-public-campaign-ev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99632" y="877824"/>
            <a:ext cx="4992624" cy="2185416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6236208" y="3227832"/>
            <a:ext cx="491947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b="1" dirty="0">
                <a:solidFill>
                  <a:srgbClr val="5D6C82"/>
                </a:solidFill>
              </a:rPr>
              <a:t>EVENT/WEBINAR</a:t>
            </a:r>
            <a:endParaRPr lang="en-US" sz="650" dirty="0"/>
          </a:p>
        </p:txBody>
      </p:sp>
      <p:sp>
        <p:nvSpPr>
          <p:cNvPr id="11" name="Shape 8"/>
          <p:cNvSpPr/>
          <p:nvPr/>
        </p:nvSpPr>
        <p:spPr>
          <a:xfrm>
            <a:off x="6126480" y="3566160"/>
            <a:ext cx="5138928" cy="2331720"/>
          </a:xfrm>
          <a:prstGeom prst="roundRect">
            <a:avLst>
              <a:gd name="adj" fmla="val 3137"/>
            </a:avLst>
          </a:prstGeom>
          <a:solidFill>
            <a:srgbClr val="FFFFFF"/>
          </a:solidFill>
          <a:ln w="12700">
            <a:solidFill>
              <a:srgbClr val="D9E2EE"/>
            </a:solidFill>
            <a:prstDash val="solid"/>
          </a:ln>
          <a:effectLst>
            <a:outerShdw sx="100000" sy="100000" kx="0" ky="0" algn="bl" rotWithShape="0" blurRad="25400" dist="50800" dir="2700000">
              <a:srgbClr val="20314A">
                <a:alpha val="16000"/>
              </a:srgbClr>
            </a:outerShdw>
          </a:effectLst>
        </p:spPr>
      </p:sp>
      <p:pic>
        <p:nvPicPr>
          <p:cNvPr id="12" name="Image 1" descr="F:\iwana-ai-clean\docs\screenshot-test-pack-phase1-20260517\screenshots\03-public-campaign-direct-offer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632" y="3639312"/>
            <a:ext cx="4992624" cy="2185416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6236208" y="5989320"/>
            <a:ext cx="491947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b="1" dirty="0">
                <a:solidFill>
                  <a:srgbClr val="5D6C82"/>
                </a:solidFill>
              </a:rPr>
              <a:t>DIRECT OFFER</a:t>
            </a:r>
            <a:endParaRPr lang="en-US" sz="650" dirty="0"/>
          </a:p>
        </p:txBody>
      </p:sp>
      <p:sp>
        <p:nvSpPr>
          <p:cNvPr id="14" name="Shape 10"/>
          <p:cNvSpPr/>
          <p:nvPr/>
        </p:nvSpPr>
        <p:spPr>
          <a:xfrm>
            <a:off x="749808" y="3063240"/>
            <a:ext cx="256032" cy="256032"/>
          </a:xfrm>
          <a:prstGeom prst="ellipse">
            <a:avLst/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749808" y="3121762"/>
            <a:ext cx="256032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</a:rPr>
              <a:t>1</a:t>
            </a:r>
            <a:endParaRPr lang="en-US" sz="720" dirty="0"/>
          </a:p>
        </p:txBody>
      </p:sp>
      <p:sp>
        <p:nvSpPr>
          <p:cNvPr id="16" name="Text 12"/>
          <p:cNvSpPr/>
          <p:nvPr/>
        </p:nvSpPr>
        <p:spPr>
          <a:xfrm>
            <a:off x="1115568" y="3054096"/>
            <a:ext cx="4389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060B1B"/>
                </a:solidFill>
              </a:rPr>
              <a:t>Satu URL, banyak konteks</a:t>
            </a:r>
            <a:endParaRPr lang="en-US" sz="1150" dirty="0"/>
          </a:p>
        </p:txBody>
      </p:sp>
      <p:sp>
        <p:nvSpPr>
          <p:cNvPr id="17" name="Text 13"/>
          <p:cNvSpPr/>
          <p:nvPr/>
        </p:nvSpPr>
        <p:spPr>
          <a:xfrm>
            <a:off x="1115568" y="3291840"/>
            <a:ext cx="45720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20" dirty="0">
                <a:solidFill>
                  <a:srgbClr val="5D6C82"/>
                </a:solidFill>
              </a:rPr>
              <a:t>Parameter campaign/source mengubah pesan AI dan journey.</a:t>
            </a:r>
            <a:endParaRPr lang="en-US" sz="920" dirty="0"/>
          </a:p>
        </p:txBody>
      </p:sp>
      <p:sp>
        <p:nvSpPr>
          <p:cNvPr id="18" name="Shape 14"/>
          <p:cNvSpPr/>
          <p:nvPr/>
        </p:nvSpPr>
        <p:spPr>
          <a:xfrm>
            <a:off x="749808" y="3794760"/>
            <a:ext cx="256032" cy="256032"/>
          </a:xfrm>
          <a:prstGeom prst="ellipse">
            <a:avLst/>
          </a:prstGeom>
          <a:solidFill>
            <a:srgbClr val="16B978"/>
          </a:solidFill>
          <a:ln w="12700">
            <a:solidFill>
              <a:srgbClr val="16B978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749808" y="3853282"/>
            <a:ext cx="256032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</a:rPr>
              <a:t>2</a:t>
            </a:r>
            <a:endParaRPr lang="en-US" sz="720" dirty="0"/>
          </a:p>
        </p:txBody>
      </p:sp>
      <p:sp>
        <p:nvSpPr>
          <p:cNvPr id="20" name="Text 16"/>
          <p:cNvSpPr/>
          <p:nvPr/>
        </p:nvSpPr>
        <p:spPr>
          <a:xfrm>
            <a:off x="1115568" y="3785616"/>
            <a:ext cx="4389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060B1B"/>
                </a:solidFill>
              </a:rPr>
              <a:t>Pilih template dari Member Area</a:t>
            </a:r>
            <a:endParaRPr lang="en-US" sz="1150" dirty="0"/>
          </a:p>
        </p:txBody>
      </p:sp>
      <p:sp>
        <p:nvSpPr>
          <p:cNvPr id="21" name="Text 17"/>
          <p:cNvSpPr/>
          <p:nvPr/>
        </p:nvSpPr>
        <p:spPr>
          <a:xfrm>
            <a:off x="1115568" y="4023360"/>
            <a:ext cx="45720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20" dirty="0">
                <a:solidFill>
                  <a:srgbClr val="5D6C82"/>
                </a:solidFill>
              </a:rPr>
              <a:t>Member copy link sesuai tujuan traffic atau campaign.</a:t>
            </a:r>
            <a:endParaRPr lang="en-US" sz="920" dirty="0"/>
          </a:p>
        </p:txBody>
      </p:sp>
      <p:sp>
        <p:nvSpPr>
          <p:cNvPr id="22" name="Shape 18"/>
          <p:cNvSpPr/>
          <p:nvPr/>
        </p:nvSpPr>
        <p:spPr>
          <a:xfrm>
            <a:off x="749808" y="4526280"/>
            <a:ext cx="256032" cy="256032"/>
          </a:xfrm>
          <a:prstGeom prst="ellipse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23" name="Text 19"/>
          <p:cNvSpPr/>
          <p:nvPr/>
        </p:nvSpPr>
        <p:spPr>
          <a:xfrm>
            <a:off x="749808" y="4584802"/>
            <a:ext cx="256032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</a:rPr>
              <a:t>3</a:t>
            </a:r>
            <a:endParaRPr lang="en-US" sz="720" dirty="0"/>
          </a:p>
        </p:txBody>
      </p:sp>
      <p:sp>
        <p:nvSpPr>
          <p:cNvPr id="24" name="Text 20"/>
          <p:cNvSpPr/>
          <p:nvPr/>
        </p:nvSpPr>
        <p:spPr>
          <a:xfrm>
            <a:off x="1115568" y="4517136"/>
            <a:ext cx="4389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060B1B"/>
                </a:solidFill>
              </a:rPr>
              <a:t>Ukur performa per camp</a:t>
            </a:r>
            <a:endParaRPr lang="en-US" sz="1150" dirty="0"/>
          </a:p>
        </p:txBody>
      </p:sp>
      <p:sp>
        <p:nvSpPr>
          <p:cNvPr id="25" name="Text 21"/>
          <p:cNvSpPr/>
          <p:nvPr/>
        </p:nvSpPr>
        <p:spPr>
          <a:xfrm>
            <a:off x="1115568" y="4754880"/>
            <a:ext cx="45720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20" dirty="0">
                <a:solidFill>
                  <a:srgbClr val="5D6C82"/>
                </a:solidFill>
              </a:rPr>
              <a:t>CTR, CTA, AI open, WA click, dan opt-in dibandingkan.</a:t>
            </a:r>
            <a:endParaRPr lang="en-US" sz="920" dirty="0"/>
          </a:p>
        </p:txBody>
      </p:sp>
      <p:sp>
        <p:nvSpPr>
          <p:cNvPr id="26" name="Text 22"/>
          <p:cNvSpPr/>
          <p:nvPr/>
        </p:nvSpPr>
        <p:spPr>
          <a:xfrm>
            <a:off x="566928" y="6592824"/>
            <a:ext cx="786384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80" dirty="0">
                <a:solidFill>
                  <a:srgbClr val="7B8797"/>
                </a:solidFill>
              </a:rPr>
              <a:t>WA real auto-send tetap locked/dry-run/manual-review</a:t>
            </a:r>
            <a:endParaRPr lang="en-US" sz="68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20624" y="310896"/>
            <a:ext cx="329184" cy="329184"/>
          </a:xfrm>
          <a:prstGeom prst="arc">
            <a:avLst/>
          </a:prstGeom>
          <a:noFill/>
          <a:ln w="63500">
            <a:solidFill>
              <a:srgbClr val="FF741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859536" y="320040"/>
            <a:ext cx="12344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60B1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IWANA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859536" y="530352"/>
            <a:ext cx="219456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80" b="1" dirty="0">
                <a:solidFill>
                  <a:srgbClr val="FF7417"/>
                </a:solidFill>
              </a:rPr>
              <a:t>DIGITAL MARKETING SYSTEM</a:t>
            </a:r>
            <a:endParaRPr lang="en-US" sz="580" dirty="0"/>
          </a:p>
        </p:txBody>
      </p:sp>
      <p:sp>
        <p:nvSpPr>
          <p:cNvPr id="5" name="Text 3"/>
          <p:cNvSpPr/>
          <p:nvPr/>
        </p:nvSpPr>
        <p:spPr>
          <a:xfrm>
            <a:off x="640080" y="868680"/>
            <a:ext cx="55778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20" b="1" dirty="0">
                <a:solidFill>
                  <a:srgbClr val="FF7417"/>
                </a:solidFill>
              </a:rPr>
              <a:t>BIOLINK MOBILE</a:t>
            </a:r>
            <a:endParaRPr lang="en-US" sz="820" dirty="0"/>
          </a:p>
        </p:txBody>
      </p:sp>
      <p:sp>
        <p:nvSpPr>
          <p:cNvPr id="6" name="Text 4"/>
          <p:cNvSpPr/>
          <p:nvPr/>
        </p:nvSpPr>
        <p:spPr>
          <a:xfrm>
            <a:off x="640080" y="1188720"/>
            <a:ext cx="557784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060B1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Halaman publik harus kuat di layar HP.</a:t>
            </a:r>
            <a:endParaRPr lang="en-US" sz="2800" dirty="0"/>
          </a:p>
        </p:txBody>
      </p:sp>
      <p:sp>
        <p:nvSpPr>
          <p:cNvPr id="7" name="Text 5"/>
          <p:cNvSpPr/>
          <p:nvPr/>
        </p:nvSpPr>
        <p:spPr>
          <a:xfrm>
            <a:off x="640080" y="2404872"/>
            <a:ext cx="55778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dirty="0">
                <a:solidFill>
                  <a:srgbClr val="5D6C82"/>
                </a:solidFill>
              </a:rPr>
              <a:t>Mayoritas visitor datang dari iklan dan chat. Biolink perlu cepat memberi bukti, CTA, AI, dan izin notifikasi.</a:t>
            </a:r>
            <a:endParaRPr lang="en-US" sz="1220" dirty="0"/>
          </a:p>
        </p:txBody>
      </p:sp>
      <p:sp>
        <p:nvSpPr>
          <p:cNvPr id="8" name="Shape 6"/>
          <p:cNvSpPr/>
          <p:nvPr/>
        </p:nvSpPr>
        <p:spPr>
          <a:xfrm>
            <a:off x="7479792" y="685800"/>
            <a:ext cx="2697480" cy="5440680"/>
          </a:xfrm>
          <a:prstGeom prst="roundRect">
            <a:avLst>
              <a:gd name="adj" fmla="val 2712"/>
            </a:avLst>
          </a:prstGeom>
          <a:solidFill>
            <a:srgbClr val="FFFFFF"/>
          </a:solidFill>
          <a:ln w="12700">
            <a:solidFill>
              <a:srgbClr val="D9E2EE"/>
            </a:solidFill>
            <a:prstDash val="solid"/>
          </a:ln>
          <a:effectLst>
            <a:outerShdw sx="100000" sy="100000" kx="0" ky="0" algn="bl" rotWithShape="0" blurRad="25400" dist="50800" dir="2700000">
              <a:srgbClr val="20314A">
                <a:alpha val="16000"/>
              </a:srgbClr>
            </a:outerShdw>
          </a:effectLst>
        </p:spPr>
      </p:sp>
      <p:pic>
        <p:nvPicPr>
          <p:cNvPr id="9" name="Image 0" descr="F:\iwana-ai-clean\docs\screenshot-test-pack-phase1-20260517\screenshots\04-public-biolink-mobil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2944" y="758952"/>
            <a:ext cx="2551176" cy="5294376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7589520" y="6217920"/>
            <a:ext cx="247802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b="1" dirty="0">
                <a:solidFill>
                  <a:srgbClr val="5D6C82"/>
                </a:solidFill>
              </a:rPr>
              <a:t>MOBILE BIOLINK</a:t>
            </a:r>
            <a:endParaRPr lang="en-US" sz="650" dirty="0"/>
          </a:p>
        </p:txBody>
      </p:sp>
      <p:sp>
        <p:nvSpPr>
          <p:cNvPr id="11" name="Shape 8"/>
          <p:cNvSpPr/>
          <p:nvPr/>
        </p:nvSpPr>
        <p:spPr>
          <a:xfrm>
            <a:off x="749808" y="2962656"/>
            <a:ext cx="256032" cy="256032"/>
          </a:xfrm>
          <a:prstGeom prst="ellipse">
            <a:avLst/>
          </a:prstGeom>
          <a:solidFill>
            <a:srgbClr val="16B978"/>
          </a:solidFill>
          <a:ln w="12700">
            <a:solidFill>
              <a:srgbClr val="16B978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749808" y="3021178"/>
            <a:ext cx="256032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</a:rPr>
              <a:t>1</a:t>
            </a:r>
            <a:endParaRPr lang="en-US" sz="720" dirty="0"/>
          </a:p>
        </p:txBody>
      </p:sp>
      <p:sp>
        <p:nvSpPr>
          <p:cNvPr id="13" name="Text 10"/>
          <p:cNvSpPr/>
          <p:nvPr/>
        </p:nvSpPr>
        <p:spPr>
          <a:xfrm>
            <a:off x="1115568" y="2953512"/>
            <a:ext cx="4389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060B1B"/>
                </a:solidFill>
              </a:rPr>
              <a:t>CTA harus terlihat</a:t>
            </a:r>
            <a:endParaRPr lang="en-US" sz="1150" dirty="0"/>
          </a:p>
        </p:txBody>
      </p:sp>
      <p:sp>
        <p:nvSpPr>
          <p:cNvPr id="14" name="Text 11"/>
          <p:cNvSpPr/>
          <p:nvPr/>
        </p:nvSpPr>
        <p:spPr>
          <a:xfrm>
            <a:off x="1115568" y="3191256"/>
            <a:ext cx="45720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20" dirty="0">
                <a:solidFill>
                  <a:srgbClr val="5D6C82"/>
                </a:solidFill>
              </a:rPr>
              <a:t>Visitor bisa klik WA, AI, official, atau konten share.</a:t>
            </a:r>
            <a:endParaRPr lang="en-US" sz="920" dirty="0"/>
          </a:p>
        </p:txBody>
      </p:sp>
      <p:sp>
        <p:nvSpPr>
          <p:cNvPr id="15" name="Shape 12"/>
          <p:cNvSpPr/>
          <p:nvPr/>
        </p:nvSpPr>
        <p:spPr>
          <a:xfrm>
            <a:off x="749808" y="3694176"/>
            <a:ext cx="256032" cy="256032"/>
          </a:xfrm>
          <a:prstGeom prst="ellipse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749808" y="3752698"/>
            <a:ext cx="256032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</a:rPr>
              <a:t>2</a:t>
            </a:r>
            <a:endParaRPr lang="en-US" sz="720" dirty="0"/>
          </a:p>
        </p:txBody>
      </p:sp>
      <p:sp>
        <p:nvSpPr>
          <p:cNvPr id="17" name="Text 14"/>
          <p:cNvSpPr/>
          <p:nvPr/>
        </p:nvSpPr>
        <p:spPr>
          <a:xfrm>
            <a:off x="1115568" y="3685032"/>
            <a:ext cx="4389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060B1B"/>
                </a:solidFill>
              </a:rPr>
              <a:t>Push opt-in perlu momen</a:t>
            </a:r>
            <a:endParaRPr lang="en-US" sz="1150" dirty="0"/>
          </a:p>
        </p:txBody>
      </p:sp>
      <p:sp>
        <p:nvSpPr>
          <p:cNvPr id="18" name="Text 15"/>
          <p:cNvSpPr/>
          <p:nvPr/>
        </p:nvSpPr>
        <p:spPr>
          <a:xfrm>
            <a:off x="1115568" y="3922776"/>
            <a:ext cx="45720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20" dirty="0">
                <a:solidFill>
                  <a:srgbClr val="5D6C82"/>
                </a:solidFill>
              </a:rPr>
              <a:t>Prompt muncul setelah visitor mulai terlibat, bukan terlalu cepat.</a:t>
            </a:r>
            <a:endParaRPr lang="en-US" sz="920" dirty="0"/>
          </a:p>
        </p:txBody>
      </p:sp>
      <p:sp>
        <p:nvSpPr>
          <p:cNvPr id="19" name="Shape 16"/>
          <p:cNvSpPr/>
          <p:nvPr/>
        </p:nvSpPr>
        <p:spPr>
          <a:xfrm>
            <a:off x="749808" y="4425696"/>
            <a:ext cx="256032" cy="256032"/>
          </a:xfrm>
          <a:prstGeom prst="ellipse">
            <a:avLst/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749808" y="4484218"/>
            <a:ext cx="256032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</a:rPr>
              <a:t>3</a:t>
            </a:r>
            <a:endParaRPr lang="en-US" sz="720" dirty="0"/>
          </a:p>
        </p:txBody>
      </p:sp>
      <p:sp>
        <p:nvSpPr>
          <p:cNvPr id="21" name="Text 18"/>
          <p:cNvSpPr/>
          <p:nvPr/>
        </p:nvSpPr>
        <p:spPr>
          <a:xfrm>
            <a:off x="1115568" y="4416552"/>
            <a:ext cx="4389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060B1B"/>
                </a:solidFill>
              </a:rPr>
              <a:t>Konten jadi bukti</a:t>
            </a:r>
            <a:endParaRPr lang="en-US" sz="1150" dirty="0"/>
          </a:p>
        </p:txBody>
      </p:sp>
      <p:sp>
        <p:nvSpPr>
          <p:cNvPr id="22" name="Text 19"/>
          <p:cNvSpPr/>
          <p:nvPr/>
        </p:nvSpPr>
        <p:spPr>
          <a:xfrm>
            <a:off x="1115568" y="4654296"/>
            <a:ext cx="45720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20" dirty="0">
                <a:solidFill>
                  <a:srgbClr val="5D6C82"/>
                </a:solidFill>
              </a:rPr>
              <a:t>Galeri gambar membantu visitor memahami produk dan peluang.</a:t>
            </a:r>
            <a:endParaRPr lang="en-US" sz="920" dirty="0"/>
          </a:p>
        </p:txBody>
      </p:sp>
      <p:sp>
        <p:nvSpPr>
          <p:cNvPr id="23" name="Text 20"/>
          <p:cNvSpPr/>
          <p:nvPr/>
        </p:nvSpPr>
        <p:spPr>
          <a:xfrm>
            <a:off x="566928" y="6592824"/>
            <a:ext cx="786384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80" dirty="0">
                <a:solidFill>
                  <a:srgbClr val="7B8797"/>
                </a:solidFill>
              </a:rPr>
              <a:t>WA real auto-send tetap locked/dry-run/manual-review</a:t>
            </a:r>
            <a:endParaRPr lang="en-US" sz="68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20624" y="310896"/>
            <a:ext cx="329184" cy="329184"/>
          </a:xfrm>
          <a:prstGeom prst="arc">
            <a:avLst/>
          </a:prstGeom>
          <a:noFill/>
          <a:ln w="63500">
            <a:solidFill>
              <a:srgbClr val="FF741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859536" y="320040"/>
            <a:ext cx="12344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60B1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IWANA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859536" y="530352"/>
            <a:ext cx="219456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80" b="1" dirty="0">
                <a:solidFill>
                  <a:srgbClr val="FF7417"/>
                </a:solidFill>
              </a:rPr>
              <a:t>DIGITAL MARKETING SYSTEM</a:t>
            </a:r>
            <a:endParaRPr lang="en-US" sz="580" dirty="0"/>
          </a:p>
        </p:txBody>
      </p:sp>
      <p:sp>
        <p:nvSpPr>
          <p:cNvPr id="5" name="Text 3"/>
          <p:cNvSpPr/>
          <p:nvPr/>
        </p:nvSpPr>
        <p:spPr>
          <a:xfrm>
            <a:off x="640080" y="868680"/>
            <a:ext cx="51663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20" b="1" dirty="0">
                <a:solidFill>
                  <a:srgbClr val="FF7417"/>
                </a:solidFill>
              </a:rPr>
              <a:t>BIOLINK RESMI</a:t>
            </a:r>
            <a:endParaRPr lang="en-US" sz="820" dirty="0"/>
          </a:p>
        </p:txBody>
      </p:sp>
      <p:sp>
        <p:nvSpPr>
          <p:cNvPr id="6" name="Text 4"/>
          <p:cNvSpPr/>
          <p:nvPr/>
        </p:nvSpPr>
        <p:spPr>
          <a:xfrm>
            <a:off x="640080" y="1188720"/>
            <a:ext cx="51663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060B1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Biolink adalah halaman pembuktian dan share manual.</a:t>
            </a:r>
            <a:endParaRPr lang="en-US" sz="2800" dirty="0"/>
          </a:p>
        </p:txBody>
      </p:sp>
      <p:sp>
        <p:nvSpPr>
          <p:cNvPr id="7" name="Text 5"/>
          <p:cNvSpPr/>
          <p:nvPr/>
        </p:nvSpPr>
        <p:spPr>
          <a:xfrm>
            <a:off x="640080" y="2404872"/>
            <a:ext cx="516636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180" dirty="0">
                <a:solidFill>
                  <a:srgbClr val="5D6C82"/>
                </a:solidFill>
              </a:rPr>
              <a:t>Visitor melihat profil mitra, galeri konten, AI assistant, tombol share, WA, dan official referral.</a:t>
            </a:r>
            <a:endParaRPr lang="en-US" sz="1180" dirty="0"/>
          </a:p>
        </p:txBody>
      </p:sp>
      <p:sp>
        <p:nvSpPr>
          <p:cNvPr id="8" name="Shape 6"/>
          <p:cNvSpPr/>
          <p:nvPr/>
        </p:nvSpPr>
        <p:spPr>
          <a:xfrm>
            <a:off x="6080760" y="749808"/>
            <a:ext cx="5394960" cy="3703320"/>
          </a:xfrm>
          <a:prstGeom prst="roundRect">
            <a:avLst>
              <a:gd name="adj" fmla="val 1975"/>
            </a:avLst>
          </a:prstGeom>
          <a:solidFill>
            <a:srgbClr val="FFFFFF"/>
          </a:solidFill>
          <a:ln w="12700">
            <a:solidFill>
              <a:srgbClr val="D9E2EE"/>
            </a:solidFill>
            <a:prstDash val="solid"/>
          </a:ln>
          <a:effectLst>
            <a:outerShdw sx="100000" sy="100000" kx="0" ky="0" algn="bl" rotWithShape="0" blurRad="25400" dist="50800" dir="2700000">
              <a:srgbClr val="20314A">
                <a:alpha val="16000"/>
              </a:srgbClr>
            </a:outerShdw>
          </a:effectLst>
        </p:spPr>
      </p:sp>
      <p:pic>
        <p:nvPicPr>
          <p:cNvPr id="9" name="Image 0" descr="F:\iwana-ai-clean\docs\screenshot-test-pack-phase1-20260517\screenshots\01-public-biolink-bryan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53912" y="822960"/>
            <a:ext cx="5248656" cy="3557016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6190488" y="4544568"/>
            <a:ext cx="517550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b="1" dirty="0">
                <a:solidFill>
                  <a:srgbClr val="5D6C82"/>
                </a:solidFill>
              </a:rPr>
              <a:t>BIOLINK DESKTOP</a:t>
            </a:r>
            <a:endParaRPr lang="en-US" sz="650" dirty="0"/>
          </a:p>
        </p:txBody>
      </p:sp>
      <p:sp>
        <p:nvSpPr>
          <p:cNvPr id="11" name="Shape 8"/>
          <p:cNvSpPr/>
          <p:nvPr/>
        </p:nvSpPr>
        <p:spPr>
          <a:xfrm>
            <a:off x="749808" y="3063240"/>
            <a:ext cx="256032" cy="256032"/>
          </a:xfrm>
          <a:prstGeom prst="ellipse">
            <a:avLst/>
          </a:prstGeom>
          <a:solidFill>
            <a:srgbClr val="16B978"/>
          </a:solidFill>
          <a:ln w="12700">
            <a:solidFill>
              <a:srgbClr val="16B978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749808" y="3121762"/>
            <a:ext cx="256032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</a:rPr>
              <a:t>1</a:t>
            </a:r>
            <a:endParaRPr lang="en-US" sz="720" dirty="0"/>
          </a:p>
        </p:txBody>
      </p:sp>
      <p:sp>
        <p:nvSpPr>
          <p:cNvPr id="13" name="Text 10"/>
          <p:cNvSpPr/>
          <p:nvPr/>
        </p:nvSpPr>
        <p:spPr>
          <a:xfrm>
            <a:off x="1115568" y="3054096"/>
            <a:ext cx="4389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060B1B"/>
                </a:solidFill>
              </a:rPr>
              <a:t>Buka dari traffic hangat</a:t>
            </a:r>
            <a:endParaRPr lang="en-US" sz="1150" dirty="0"/>
          </a:p>
        </p:txBody>
      </p:sp>
      <p:sp>
        <p:nvSpPr>
          <p:cNvPr id="14" name="Text 11"/>
          <p:cNvSpPr/>
          <p:nvPr/>
        </p:nvSpPr>
        <p:spPr>
          <a:xfrm>
            <a:off x="1115568" y="3291840"/>
            <a:ext cx="45720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20" dirty="0">
                <a:solidFill>
                  <a:srgbClr val="5D6C82"/>
                </a:solidFill>
              </a:rPr>
              <a:t>Gunakan setelah visitor butuh bukti dan pilihan CTA.</a:t>
            </a:r>
            <a:endParaRPr lang="en-US" sz="920" dirty="0"/>
          </a:p>
        </p:txBody>
      </p:sp>
      <p:sp>
        <p:nvSpPr>
          <p:cNvPr id="15" name="Shape 12"/>
          <p:cNvSpPr/>
          <p:nvPr/>
        </p:nvSpPr>
        <p:spPr>
          <a:xfrm>
            <a:off x="749808" y="3776472"/>
            <a:ext cx="256032" cy="256032"/>
          </a:xfrm>
          <a:prstGeom prst="ellipse">
            <a:avLst/>
          </a:prstGeom>
          <a:solidFill>
            <a:srgbClr val="16B978"/>
          </a:solidFill>
          <a:ln w="12700">
            <a:solidFill>
              <a:srgbClr val="16B978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749808" y="3834994"/>
            <a:ext cx="256032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</a:rPr>
              <a:t>2</a:t>
            </a:r>
            <a:endParaRPr lang="en-US" sz="720" dirty="0"/>
          </a:p>
        </p:txBody>
      </p:sp>
      <p:sp>
        <p:nvSpPr>
          <p:cNvPr id="17" name="Text 14"/>
          <p:cNvSpPr/>
          <p:nvPr/>
        </p:nvSpPr>
        <p:spPr>
          <a:xfrm>
            <a:off x="1115568" y="3767328"/>
            <a:ext cx="4389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060B1B"/>
                </a:solidFill>
              </a:rPr>
              <a:t>Dorong chat AI</a:t>
            </a:r>
            <a:endParaRPr lang="en-US" sz="1150" dirty="0"/>
          </a:p>
        </p:txBody>
      </p:sp>
      <p:sp>
        <p:nvSpPr>
          <p:cNvPr id="18" name="Text 15"/>
          <p:cNvSpPr/>
          <p:nvPr/>
        </p:nvSpPr>
        <p:spPr>
          <a:xfrm>
            <a:off x="1115568" y="4005072"/>
            <a:ext cx="45720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20" dirty="0">
                <a:solidFill>
                  <a:srgbClr val="5D6C82"/>
                </a:solidFill>
              </a:rPr>
              <a:t>AI menjawab pertanyaan sebelum visitor klik WA atau daftar.</a:t>
            </a:r>
            <a:endParaRPr lang="en-US" sz="920" dirty="0"/>
          </a:p>
        </p:txBody>
      </p:sp>
      <p:sp>
        <p:nvSpPr>
          <p:cNvPr id="19" name="Shape 16"/>
          <p:cNvSpPr/>
          <p:nvPr/>
        </p:nvSpPr>
        <p:spPr>
          <a:xfrm>
            <a:off x="749808" y="4489704"/>
            <a:ext cx="256032" cy="256032"/>
          </a:xfrm>
          <a:prstGeom prst="ellipse">
            <a:avLst/>
          </a:prstGeom>
          <a:solidFill>
            <a:srgbClr val="16B978"/>
          </a:solidFill>
          <a:ln w="12700">
            <a:solidFill>
              <a:srgbClr val="16B978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749808" y="4548226"/>
            <a:ext cx="256032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</a:rPr>
              <a:t>3</a:t>
            </a:r>
            <a:endParaRPr lang="en-US" sz="720" dirty="0"/>
          </a:p>
        </p:txBody>
      </p:sp>
      <p:sp>
        <p:nvSpPr>
          <p:cNvPr id="21" name="Text 18"/>
          <p:cNvSpPr/>
          <p:nvPr/>
        </p:nvSpPr>
        <p:spPr>
          <a:xfrm>
            <a:off x="1115568" y="4480560"/>
            <a:ext cx="4389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060B1B"/>
                </a:solidFill>
              </a:rPr>
              <a:t>Minta izin notifikasi</a:t>
            </a:r>
            <a:endParaRPr lang="en-US" sz="1150" dirty="0"/>
          </a:p>
        </p:txBody>
      </p:sp>
      <p:sp>
        <p:nvSpPr>
          <p:cNvPr id="22" name="Text 19"/>
          <p:cNvSpPr/>
          <p:nvPr/>
        </p:nvSpPr>
        <p:spPr>
          <a:xfrm>
            <a:off x="1115568" y="4718304"/>
            <a:ext cx="45720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20" dirty="0">
                <a:solidFill>
                  <a:srgbClr val="5D6C82"/>
                </a:solidFill>
              </a:rPr>
              <a:t>Opt-in browser membuat follow-up H+ bisa jalan.</a:t>
            </a:r>
            <a:endParaRPr lang="en-US" sz="920" dirty="0"/>
          </a:p>
        </p:txBody>
      </p:sp>
      <p:sp>
        <p:nvSpPr>
          <p:cNvPr id="23" name="Text 20"/>
          <p:cNvSpPr/>
          <p:nvPr/>
        </p:nvSpPr>
        <p:spPr>
          <a:xfrm>
            <a:off x="566928" y="6592824"/>
            <a:ext cx="786384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80" dirty="0">
                <a:solidFill>
                  <a:srgbClr val="7B8797"/>
                </a:solidFill>
              </a:rPr>
              <a:t>WA real auto-send tetap locked/dry-run/manual-review</a:t>
            </a:r>
            <a:endParaRPr lang="en-US" sz="68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20624" y="310896"/>
            <a:ext cx="329184" cy="329184"/>
          </a:xfrm>
          <a:prstGeom prst="arc">
            <a:avLst/>
          </a:prstGeom>
          <a:noFill/>
          <a:ln w="63500">
            <a:solidFill>
              <a:srgbClr val="FF741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859536" y="320040"/>
            <a:ext cx="12344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60B1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IWANA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859536" y="530352"/>
            <a:ext cx="219456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80" b="1" dirty="0">
                <a:solidFill>
                  <a:srgbClr val="FF7417"/>
                </a:solidFill>
              </a:rPr>
              <a:t>DIGITAL MARKETING SYSTEM</a:t>
            </a:r>
            <a:endParaRPr lang="en-US" sz="580" dirty="0"/>
          </a:p>
        </p:txBody>
      </p:sp>
      <p:sp>
        <p:nvSpPr>
          <p:cNvPr id="5" name="Text 3"/>
          <p:cNvSpPr/>
          <p:nvPr/>
        </p:nvSpPr>
        <p:spPr>
          <a:xfrm>
            <a:off x="640080" y="868680"/>
            <a:ext cx="51663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20" b="1" dirty="0">
                <a:solidFill>
                  <a:srgbClr val="FF7417"/>
                </a:solidFill>
              </a:rPr>
              <a:t>SUPER ADMIN</a:t>
            </a:r>
            <a:endParaRPr lang="en-US" sz="820" dirty="0"/>
          </a:p>
        </p:txBody>
      </p:sp>
      <p:sp>
        <p:nvSpPr>
          <p:cNvPr id="6" name="Text 4"/>
          <p:cNvSpPr/>
          <p:nvPr/>
        </p:nvSpPr>
        <p:spPr>
          <a:xfrm>
            <a:off x="640080" y="1188720"/>
            <a:ext cx="51663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060B1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Command Dashboard membaca kondisi seluruh sistem.</a:t>
            </a:r>
            <a:endParaRPr lang="en-US" sz="2800" dirty="0"/>
          </a:p>
        </p:txBody>
      </p:sp>
      <p:sp>
        <p:nvSpPr>
          <p:cNvPr id="7" name="Text 5"/>
          <p:cNvSpPr/>
          <p:nvPr/>
        </p:nvSpPr>
        <p:spPr>
          <a:xfrm>
            <a:off x="640080" y="2404872"/>
            <a:ext cx="516636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180" dirty="0">
                <a:solidFill>
                  <a:srgbClr val="5D6C82"/>
                </a:solidFill>
              </a:rPr>
              <a:t>Super Admin melihat status member, campaign, lead, runtime, push, WA, dan safety dari satu layar.</a:t>
            </a:r>
            <a:endParaRPr lang="en-US" sz="1180" dirty="0"/>
          </a:p>
        </p:txBody>
      </p:sp>
      <p:sp>
        <p:nvSpPr>
          <p:cNvPr id="8" name="Shape 6"/>
          <p:cNvSpPr/>
          <p:nvPr/>
        </p:nvSpPr>
        <p:spPr>
          <a:xfrm>
            <a:off x="6080760" y="749808"/>
            <a:ext cx="5394960" cy="3703320"/>
          </a:xfrm>
          <a:prstGeom prst="roundRect">
            <a:avLst>
              <a:gd name="adj" fmla="val 1975"/>
            </a:avLst>
          </a:prstGeom>
          <a:solidFill>
            <a:srgbClr val="FFFFFF"/>
          </a:solidFill>
          <a:ln w="12700">
            <a:solidFill>
              <a:srgbClr val="D9E2EE"/>
            </a:solidFill>
            <a:prstDash val="solid"/>
          </a:ln>
          <a:effectLst>
            <a:outerShdw sx="100000" sy="100000" kx="0" ky="0" algn="bl" rotWithShape="0" blurRad="25400" dist="50800" dir="2700000">
              <a:srgbClr val="20314A">
                <a:alpha val="16000"/>
              </a:srgbClr>
            </a:outerShdw>
          </a:effectLst>
        </p:spPr>
      </p:sp>
      <p:pic>
        <p:nvPicPr>
          <p:cNvPr id="9" name="Image 0" descr="F:\iwana-ai-clean\docs\screenshot-test-pack-phase1-20260517\screenshots\05-admin-login-or-dashboar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53912" y="822960"/>
            <a:ext cx="5248656" cy="3557016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6190488" y="4544568"/>
            <a:ext cx="517550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b="1" dirty="0">
                <a:solidFill>
                  <a:srgbClr val="5D6C82"/>
                </a:solidFill>
              </a:rPr>
              <a:t>SUPER ADMIN COMMAND DASHBOARD</a:t>
            </a:r>
            <a:endParaRPr lang="en-US" sz="650" dirty="0"/>
          </a:p>
        </p:txBody>
      </p:sp>
      <p:sp>
        <p:nvSpPr>
          <p:cNvPr id="11" name="Shape 8"/>
          <p:cNvSpPr/>
          <p:nvPr/>
        </p:nvSpPr>
        <p:spPr>
          <a:xfrm>
            <a:off x="749808" y="3063240"/>
            <a:ext cx="256032" cy="256032"/>
          </a:xfrm>
          <a:prstGeom prst="ellipse">
            <a:avLst/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749808" y="3121762"/>
            <a:ext cx="256032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</a:rPr>
              <a:t>1</a:t>
            </a:r>
            <a:endParaRPr lang="en-US" sz="720" dirty="0"/>
          </a:p>
        </p:txBody>
      </p:sp>
      <p:sp>
        <p:nvSpPr>
          <p:cNvPr id="13" name="Text 10"/>
          <p:cNvSpPr/>
          <p:nvPr/>
        </p:nvSpPr>
        <p:spPr>
          <a:xfrm>
            <a:off x="1115568" y="3054096"/>
            <a:ext cx="4389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060B1B"/>
                </a:solidFill>
              </a:rPr>
              <a:t>Mulai dari ringkasan</a:t>
            </a:r>
            <a:endParaRPr lang="en-US" sz="1150" dirty="0"/>
          </a:p>
        </p:txBody>
      </p:sp>
      <p:sp>
        <p:nvSpPr>
          <p:cNvPr id="14" name="Text 11"/>
          <p:cNvSpPr/>
          <p:nvPr/>
        </p:nvSpPr>
        <p:spPr>
          <a:xfrm>
            <a:off x="1115568" y="3291840"/>
            <a:ext cx="45720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20" dirty="0">
                <a:solidFill>
                  <a:srgbClr val="5D6C82"/>
                </a:solidFill>
              </a:rPr>
              <a:t>Cek angka utama dan warning sebelum masuk detail.</a:t>
            </a:r>
            <a:endParaRPr lang="en-US" sz="920" dirty="0"/>
          </a:p>
        </p:txBody>
      </p:sp>
      <p:sp>
        <p:nvSpPr>
          <p:cNvPr id="15" name="Shape 12"/>
          <p:cNvSpPr/>
          <p:nvPr/>
        </p:nvSpPr>
        <p:spPr>
          <a:xfrm>
            <a:off x="749808" y="3776472"/>
            <a:ext cx="256032" cy="256032"/>
          </a:xfrm>
          <a:prstGeom prst="ellipse">
            <a:avLst/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749808" y="3834994"/>
            <a:ext cx="256032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</a:rPr>
              <a:t>2</a:t>
            </a:r>
            <a:endParaRPr lang="en-US" sz="720" dirty="0"/>
          </a:p>
        </p:txBody>
      </p:sp>
      <p:sp>
        <p:nvSpPr>
          <p:cNvPr id="17" name="Text 14"/>
          <p:cNvSpPr/>
          <p:nvPr/>
        </p:nvSpPr>
        <p:spPr>
          <a:xfrm>
            <a:off x="1115568" y="3767328"/>
            <a:ext cx="4389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060B1B"/>
                </a:solidFill>
              </a:rPr>
              <a:t>Buka modul terkait</a:t>
            </a:r>
            <a:endParaRPr lang="en-US" sz="1150" dirty="0"/>
          </a:p>
        </p:txBody>
      </p:sp>
      <p:sp>
        <p:nvSpPr>
          <p:cNvPr id="18" name="Text 15"/>
          <p:cNvSpPr/>
          <p:nvPr/>
        </p:nvSpPr>
        <p:spPr>
          <a:xfrm>
            <a:off x="1115568" y="4005072"/>
            <a:ext cx="45720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20" dirty="0">
                <a:solidFill>
                  <a:srgbClr val="5D6C82"/>
                </a:solidFill>
              </a:rPr>
              <a:t>Campaign, Push, WA, Member, Safety, atau Runtime.</a:t>
            </a:r>
            <a:endParaRPr lang="en-US" sz="920" dirty="0"/>
          </a:p>
        </p:txBody>
      </p:sp>
      <p:sp>
        <p:nvSpPr>
          <p:cNvPr id="19" name="Shape 16"/>
          <p:cNvSpPr/>
          <p:nvPr/>
        </p:nvSpPr>
        <p:spPr>
          <a:xfrm>
            <a:off x="749808" y="4489704"/>
            <a:ext cx="256032" cy="256032"/>
          </a:xfrm>
          <a:prstGeom prst="ellipse">
            <a:avLst/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749808" y="4548226"/>
            <a:ext cx="256032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</a:rPr>
              <a:t>3</a:t>
            </a:r>
            <a:endParaRPr lang="en-US" sz="720" dirty="0"/>
          </a:p>
        </p:txBody>
      </p:sp>
      <p:sp>
        <p:nvSpPr>
          <p:cNvPr id="21" name="Text 18"/>
          <p:cNvSpPr/>
          <p:nvPr/>
        </p:nvSpPr>
        <p:spPr>
          <a:xfrm>
            <a:off x="1115568" y="4480560"/>
            <a:ext cx="4389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060B1B"/>
                </a:solidFill>
              </a:rPr>
              <a:t>Jaga policy</a:t>
            </a:r>
            <a:endParaRPr lang="en-US" sz="1150" dirty="0"/>
          </a:p>
        </p:txBody>
      </p:sp>
      <p:sp>
        <p:nvSpPr>
          <p:cNvPr id="22" name="Text 19"/>
          <p:cNvSpPr/>
          <p:nvPr/>
        </p:nvSpPr>
        <p:spPr>
          <a:xfrm>
            <a:off x="1115568" y="4718304"/>
            <a:ext cx="45720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20" dirty="0">
                <a:solidFill>
                  <a:srgbClr val="5D6C82"/>
                </a:solidFill>
              </a:rPr>
              <a:t>WA action sensitif tetap manual-review.</a:t>
            </a:r>
            <a:endParaRPr lang="en-US" sz="920" dirty="0"/>
          </a:p>
        </p:txBody>
      </p:sp>
      <p:sp>
        <p:nvSpPr>
          <p:cNvPr id="23" name="Text 20"/>
          <p:cNvSpPr/>
          <p:nvPr/>
        </p:nvSpPr>
        <p:spPr>
          <a:xfrm>
            <a:off x="566928" y="6592824"/>
            <a:ext cx="786384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80" dirty="0">
                <a:solidFill>
                  <a:srgbClr val="7B8797"/>
                </a:solidFill>
              </a:rPr>
              <a:t>WA real auto-send tetap locked/dry-run/manual-review</a:t>
            </a:r>
            <a:endParaRPr lang="en-US" sz="68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20624" y="310896"/>
            <a:ext cx="329184" cy="329184"/>
          </a:xfrm>
          <a:prstGeom prst="arc">
            <a:avLst/>
          </a:prstGeom>
          <a:noFill/>
          <a:ln w="63500">
            <a:solidFill>
              <a:srgbClr val="FF741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859536" y="320040"/>
            <a:ext cx="12344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60B1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IWANA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859536" y="530352"/>
            <a:ext cx="219456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80" b="1" dirty="0">
                <a:solidFill>
                  <a:srgbClr val="FF7417"/>
                </a:solidFill>
              </a:rPr>
              <a:t>DIGITAL MARKETING SYSTEM</a:t>
            </a:r>
            <a:endParaRPr lang="en-US" sz="580" dirty="0"/>
          </a:p>
        </p:txBody>
      </p:sp>
      <p:sp>
        <p:nvSpPr>
          <p:cNvPr id="5" name="Text 3"/>
          <p:cNvSpPr/>
          <p:nvPr/>
        </p:nvSpPr>
        <p:spPr>
          <a:xfrm>
            <a:off x="640080" y="868680"/>
            <a:ext cx="51663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20" b="1" dirty="0">
                <a:solidFill>
                  <a:srgbClr val="FF7417"/>
                </a:solidFill>
              </a:rPr>
              <a:t>AI AGENT CORE</a:t>
            </a:r>
            <a:endParaRPr lang="en-US" sz="820" dirty="0"/>
          </a:p>
        </p:txBody>
      </p:sp>
      <p:sp>
        <p:nvSpPr>
          <p:cNvPr id="6" name="Text 4"/>
          <p:cNvSpPr/>
          <p:nvPr/>
        </p:nvSpPr>
        <p:spPr>
          <a:xfrm>
            <a:off x="640080" y="1188720"/>
            <a:ext cx="51663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060B1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AI sudah campaign-aware dan memilih CTA per funnel.</a:t>
            </a:r>
            <a:endParaRPr lang="en-US" sz="2800" dirty="0"/>
          </a:p>
        </p:txBody>
      </p:sp>
      <p:sp>
        <p:nvSpPr>
          <p:cNvPr id="7" name="Text 5"/>
          <p:cNvSpPr/>
          <p:nvPr/>
        </p:nvSpPr>
        <p:spPr>
          <a:xfrm>
            <a:off x="640080" y="2404872"/>
            <a:ext cx="516636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180" dirty="0">
                <a:solidFill>
                  <a:srgbClr val="5D6C82"/>
                </a:solidFill>
              </a:rPr>
              <a:t>AI membaca source/campaign/template, lalu mengarahkan visitor ke aksi yang cocok: edukasi, event, survei, atau offer.</a:t>
            </a:r>
            <a:endParaRPr lang="en-US" sz="1180" dirty="0"/>
          </a:p>
        </p:txBody>
      </p:sp>
      <p:sp>
        <p:nvSpPr>
          <p:cNvPr id="8" name="Shape 6"/>
          <p:cNvSpPr/>
          <p:nvPr/>
        </p:nvSpPr>
        <p:spPr>
          <a:xfrm>
            <a:off x="6080760" y="749808"/>
            <a:ext cx="5394960" cy="3703320"/>
          </a:xfrm>
          <a:prstGeom prst="roundRect">
            <a:avLst>
              <a:gd name="adj" fmla="val 1975"/>
            </a:avLst>
          </a:prstGeom>
          <a:solidFill>
            <a:srgbClr val="FFFFFF"/>
          </a:solidFill>
          <a:ln w="12700">
            <a:solidFill>
              <a:srgbClr val="D9E2EE"/>
            </a:solidFill>
            <a:prstDash val="solid"/>
          </a:ln>
          <a:effectLst>
            <a:outerShdw sx="100000" sy="100000" kx="0" ky="0" algn="bl" rotWithShape="0" blurRad="25400" dist="50800" dir="2700000">
              <a:srgbClr val="20314A">
                <a:alpha val="16000"/>
              </a:srgbClr>
            </a:outerShdw>
          </a:effectLst>
        </p:spPr>
      </p:sp>
      <p:pic>
        <p:nvPicPr>
          <p:cNvPr id="9" name="Image 0" descr="F:\iwana-ai-clean\docs\screenshot-test-pack-phase1-20260517\screenshots\06-superadmin-agent-core-phase3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53912" y="822960"/>
            <a:ext cx="5248656" cy="3557016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6190488" y="4544568"/>
            <a:ext cx="517550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b="1" dirty="0">
                <a:solidFill>
                  <a:srgbClr val="5D6C82"/>
                </a:solidFill>
              </a:rPr>
              <a:t>AGENT CORE PHASE 3</a:t>
            </a:r>
            <a:endParaRPr lang="en-US" sz="650" dirty="0"/>
          </a:p>
        </p:txBody>
      </p:sp>
      <p:sp>
        <p:nvSpPr>
          <p:cNvPr id="11" name="Shape 8"/>
          <p:cNvSpPr/>
          <p:nvPr/>
        </p:nvSpPr>
        <p:spPr>
          <a:xfrm>
            <a:off x="749808" y="3063240"/>
            <a:ext cx="256032" cy="256032"/>
          </a:xfrm>
          <a:prstGeom prst="ellipse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749808" y="3121762"/>
            <a:ext cx="256032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</a:rPr>
              <a:t>1</a:t>
            </a:r>
            <a:endParaRPr lang="en-US" sz="720" dirty="0"/>
          </a:p>
        </p:txBody>
      </p:sp>
      <p:sp>
        <p:nvSpPr>
          <p:cNvPr id="13" name="Text 10"/>
          <p:cNvSpPr/>
          <p:nvPr/>
        </p:nvSpPr>
        <p:spPr>
          <a:xfrm>
            <a:off x="1115568" y="3054096"/>
            <a:ext cx="4389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060B1B"/>
                </a:solidFill>
              </a:rPr>
              <a:t>Baca konteks visitor</a:t>
            </a:r>
            <a:endParaRPr lang="en-US" sz="1150" dirty="0"/>
          </a:p>
        </p:txBody>
      </p:sp>
      <p:sp>
        <p:nvSpPr>
          <p:cNvPr id="14" name="Text 11"/>
          <p:cNvSpPr/>
          <p:nvPr/>
        </p:nvSpPr>
        <p:spPr>
          <a:xfrm>
            <a:off x="1115568" y="3291840"/>
            <a:ext cx="45720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20" dirty="0">
                <a:solidFill>
                  <a:srgbClr val="5D6C82"/>
                </a:solidFill>
              </a:rPr>
              <a:t>Campaign/source masuk ke prompt dan routing AI.</a:t>
            </a:r>
            <a:endParaRPr lang="en-US" sz="920" dirty="0"/>
          </a:p>
        </p:txBody>
      </p:sp>
      <p:sp>
        <p:nvSpPr>
          <p:cNvPr id="15" name="Shape 12"/>
          <p:cNvSpPr/>
          <p:nvPr/>
        </p:nvSpPr>
        <p:spPr>
          <a:xfrm>
            <a:off x="749808" y="3776472"/>
            <a:ext cx="256032" cy="256032"/>
          </a:xfrm>
          <a:prstGeom prst="ellipse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749808" y="3834994"/>
            <a:ext cx="256032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</a:rPr>
              <a:t>2</a:t>
            </a:r>
            <a:endParaRPr lang="en-US" sz="720" dirty="0"/>
          </a:p>
        </p:txBody>
      </p:sp>
      <p:sp>
        <p:nvSpPr>
          <p:cNvPr id="17" name="Text 14"/>
          <p:cNvSpPr/>
          <p:nvPr/>
        </p:nvSpPr>
        <p:spPr>
          <a:xfrm>
            <a:off x="1115568" y="3767328"/>
            <a:ext cx="4389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060B1B"/>
                </a:solidFill>
              </a:rPr>
              <a:t>Pilih CTA</a:t>
            </a:r>
            <a:endParaRPr lang="en-US" sz="1150" dirty="0"/>
          </a:p>
        </p:txBody>
      </p:sp>
      <p:sp>
        <p:nvSpPr>
          <p:cNvPr id="18" name="Text 15"/>
          <p:cNvSpPr/>
          <p:nvPr/>
        </p:nvSpPr>
        <p:spPr>
          <a:xfrm>
            <a:off x="1115568" y="4005072"/>
            <a:ext cx="45720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20" dirty="0">
                <a:solidFill>
                  <a:srgbClr val="5D6C82"/>
                </a:solidFill>
              </a:rPr>
              <a:t>Balasan AI bisa berbeda per funnel.</a:t>
            </a:r>
            <a:endParaRPr lang="en-US" sz="920" dirty="0"/>
          </a:p>
        </p:txBody>
      </p:sp>
      <p:sp>
        <p:nvSpPr>
          <p:cNvPr id="19" name="Shape 16"/>
          <p:cNvSpPr/>
          <p:nvPr/>
        </p:nvSpPr>
        <p:spPr>
          <a:xfrm>
            <a:off x="749808" y="4489704"/>
            <a:ext cx="256032" cy="256032"/>
          </a:xfrm>
          <a:prstGeom prst="ellipse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749808" y="4548226"/>
            <a:ext cx="256032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</a:rPr>
              <a:t>3</a:t>
            </a:r>
            <a:endParaRPr lang="en-US" sz="720" dirty="0"/>
          </a:p>
        </p:txBody>
      </p:sp>
      <p:sp>
        <p:nvSpPr>
          <p:cNvPr id="21" name="Text 18"/>
          <p:cNvSpPr/>
          <p:nvPr/>
        </p:nvSpPr>
        <p:spPr>
          <a:xfrm>
            <a:off x="1115568" y="4480560"/>
            <a:ext cx="4389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060B1B"/>
                </a:solidFill>
              </a:rPr>
              <a:t>Tetap gated</a:t>
            </a:r>
            <a:endParaRPr lang="en-US" sz="1150" dirty="0"/>
          </a:p>
        </p:txBody>
      </p:sp>
      <p:sp>
        <p:nvSpPr>
          <p:cNvPr id="22" name="Text 19"/>
          <p:cNvSpPr/>
          <p:nvPr/>
        </p:nvSpPr>
        <p:spPr>
          <a:xfrm>
            <a:off x="1115568" y="4718304"/>
            <a:ext cx="45720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20" dirty="0">
                <a:solidFill>
                  <a:srgbClr val="5D6C82"/>
                </a:solidFill>
              </a:rPr>
              <a:t>AI tidak membuka WA real auto-send.</a:t>
            </a:r>
            <a:endParaRPr lang="en-US" sz="920" dirty="0"/>
          </a:p>
        </p:txBody>
      </p:sp>
      <p:sp>
        <p:nvSpPr>
          <p:cNvPr id="23" name="Text 20"/>
          <p:cNvSpPr/>
          <p:nvPr/>
        </p:nvSpPr>
        <p:spPr>
          <a:xfrm>
            <a:off x="566928" y="6592824"/>
            <a:ext cx="786384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80" dirty="0">
                <a:solidFill>
                  <a:srgbClr val="7B8797"/>
                </a:solidFill>
              </a:rPr>
              <a:t>WA real auto-send tetap locked/dry-run/manual-review</a:t>
            </a:r>
            <a:endParaRPr lang="en-US" sz="68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20624" y="310896"/>
            <a:ext cx="329184" cy="329184"/>
          </a:xfrm>
          <a:prstGeom prst="arc">
            <a:avLst/>
          </a:prstGeom>
          <a:noFill/>
          <a:ln w="63500">
            <a:solidFill>
              <a:srgbClr val="FF741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859536" y="320040"/>
            <a:ext cx="12344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60B1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IWANA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859536" y="530352"/>
            <a:ext cx="219456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80" b="1" dirty="0">
                <a:solidFill>
                  <a:srgbClr val="FF7417"/>
                </a:solidFill>
              </a:rPr>
              <a:t>DIGITAL MARKETING SYSTEM</a:t>
            </a:r>
            <a:endParaRPr lang="en-US" sz="580" dirty="0"/>
          </a:p>
        </p:txBody>
      </p:sp>
      <p:sp>
        <p:nvSpPr>
          <p:cNvPr id="5" name="Text 3"/>
          <p:cNvSpPr/>
          <p:nvPr/>
        </p:nvSpPr>
        <p:spPr>
          <a:xfrm>
            <a:off x="640080" y="868680"/>
            <a:ext cx="51663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20" b="1" dirty="0">
                <a:solidFill>
                  <a:srgbClr val="FF7417"/>
                </a:solidFill>
              </a:rPr>
              <a:t>VISITOR PUSH</a:t>
            </a:r>
            <a:endParaRPr lang="en-US" sz="820" dirty="0"/>
          </a:p>
        </p:txBody>
      </p:sp>
      <p:sp>
        <p:nvSpPr>
          <p:cNvPr id="6" name="Text 4"/>
          <p:cNvSpPr/>
          <p:nvPr/>
        </p:nvSpPr>
        <p:spPr>
          <a:xfrm>
            <a:off x="640080" y="1188720"/>
            <a:ext cx="51663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060B1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Push Journey H+ mengikuti campaign visitor.</a:t>
            </a:r>
            <a:endParaRPr lang="en-US" sz="2800" dirty="0"/>
          </a:p>
        </p:txBody>
      </p:sp>
      <p:sp>
        <p:nvSpPr>
          <p:cNvPr id="7" name="Text 5"/>
          <p:cNvSpPr/>
          <p:nvPr/>
        </p:nvSpPr>
        <p:spPr>
          <a:xfrm>
            <a:off x="640080" y="2404872"/>
            <a:ext cx="516636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180" dirty="0">
                <a:solidFill>
                  <a:srgbClr val="5D6C82"/>
                </a:solidFill>
              </a:rPr>
              <a:t>Scheduler memilih template H+1/H+2/H+3 sesuai campaign yang membawa visitor masuk.</a:t>
            </a:r>
            <a:endParaRPr lang="en-US" sz="1180" dirty="0"/>
          </a:p>
        </p:txBody>
      </p:sp>
      <p:sp>
        <p:nvSpPr>
          <p:cNvPr id="8" name="Shape 6"/>
          <p:cNvSpPr/>
          <p:nvPr/>
        </p:nvSpPr>
        <p:spPr>
          <a:xfrm>
            <a:off x="6080760" y="749808"/>
            <a:ext cx="5394960" cy="3703320"/>
          </a:xfrm>
          <a:prstGeom prst="roundRect">
            <a:avLst>
              <a:gd name="adj" fmla="val 1975"/>
            </a:avLst>
          </a:prstGeom>
          <a:solidFill>
            <a:srgbClr val="FFFFFF"/>
          </a:solidFill>
          <a:ln w="12700">
            <a:solidFill>
              <a:srgbClr val="D9E2EE"/>
            </a:solidFill>
            <a:prstDash val="solid"/>
          </a:ln>
          <a:effectLst>
            <a:outerShdw sx="100000" sy="100000" kx="0" ky="0" algn="bl" rotWithShape="0" blurRad="25400" dist="50800" dir="2700000">
              <a:srgbClr val="20314A">
                <a:alpha val="16000"/>
              </a:srgbClr>
            </a:outerShdw>
          </a:effectLst>
        </p:spPr>
      </p:sp>
      <p:pic>
        <p:nvPicPr>
          <p:cNvPr id="9" name="Image 0" descr="F:\iwana-ai-clean\docs\screenshot-test-pack-phase1-20260517\screenshots\07-superadmin-visitor-push-phase3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53912" y="822960"/>
            <a:ext cx="5248656" cy="3557016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6190488" y="4544568"/>
            <a:ext cx="517550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b="1" dirty="0">
                <a:solidFill>
                  <a:srgbClr val="5D6C82"/>
                </a:solidFill>
              </a:rPr>
              <a:t>VISITOR PUSH PHASE 3</a:t>
            </a:r>
            <a:endParaRPr lang="en-US" sz="650" dirty="0"/>
          </a:p>
        </p:txBody>
      </p:sp>
      <p:sp>
        <p:nvSpPr>
          <p:cNvPr id="11" name="Shape 8"/>
          <p:cNvSpPr/>
          <p:nvPr/>
        </p:nvSpPr>
        <p:spPr>
          <a:xfrm>
            <a:off x="749808" y="3063240"/>
            <a:ext cx="256032" cy="256032"/>
          </a:xfrm>
          <a:prstGeom prst="ellipse">
            <a:avLst/>
          </a:prstGeom>
          <a:solidFill>
            <a:srgbClr val="16B978"/>
          </a:solidFill>
          <a:ln w="12700">
            <a:solidFill>
              <a:srgbClr val="16B978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749808" y="3121762"/>
            <a:ext cx="256032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</a:rPr>
              <a:t>1</a:t>
            </a:r>
            <a:endParaRPr lang="en-US" sz="720" dirty="0"/>
          </a:p>
        </p:txBody>
      </p:sp>
      <p:sp>
        <p:nvSpPr>
          <p:cNvPr id="13" name="Text 10"/>
          <p:cNvSpPr/>
          <p:nvPr/>
        </p:nvSpPr>
        <p:spPr>
          <a:xfrm>
            <a:off x="1115568" y="3054096"/>
            <a:ext cx="4389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060B1B"/>
                </a:solidFill>
              </a:rPr>
              <a:t>Opt-in dulu</a:t>
            </a:r>
            <a:endParaRPr lang="en-US" sz="1150" dirty="0"/>
          </a:p>
        </p:txBody>
      </p:sp>
      <p:sp>
        <p:nvSpPr>
          <p:cNvPr id="14" name="Text 11"/>
          <p:cNvSpPr/>
          <p:nvPr/>
        </p:nvSpPr>
        <p:spPr>
          <a:xfrm>
            <a:off x="1115568" y="3291840"/>
            <a:ext cx="45720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20" dirty="0">
                <a:solidFill>
                  <a:srgbClr val="5D6C82"/>
                </a:solidFill>
              </a:rPr>
              <a:t>Push hanya jalan untuk browser yang memberi izin.</a:t>
            </a:r>
            <a:endParaRPr lang="en-US" sz="920" dirty="0"/>
          </a:p>
        </p:txBody>
      </p:sp>
      <p:sp>
        <p:nvSpPr>
          <p:cNvPr id="15" name="Shape 12"/>
          <p:cNvSpPr/>
          <p:nvPr/>
        </p:nvSpPr>
        <p:spPr>
          <a:xfrm>
            <a:off x="749808" y="3776472"/>
            <a:ext cx="256032" cy="256032"/>
          </a:xfrm>
          <a:prstGeom prst="ellipse">
            <a:avLst/>
          </a:prstGeom>
          <a:solidFill>
            <a:srgbClr val="16B978"/>
          </a:solidFill>
          <a:ln w="12700">
            <a:solidFill>
              <a:srgbClr val="16B978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749808" y="3834994"/>
            <a:ext cx="256032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</a:rPr>
              <a:t>2</a:t>
            </a:r>
            <a:endParaRPr lang="en-US" sz="720" dirty="0"/>
          </a:p>
        </p:txBody>
      </p:sp>
      <p:sp>
        <p:nvSpPr>
          <p:cNvPr id="17" name="Text 14"/>
          <p:cNvSpPr/>
          <p:nvPr/>
        </p:nvSpPr>
        <p:spPr>
          <a:xfrm>
            <a:off x="1115568" y="3767328"/>
            <a:ext cx="4389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060B1B"/>
                </a:solidFill>
              </a:rPr>
              <a:t>H+ per funnel</a:t>
            </a:r>
            <a:endParaRPr lang="en-US" sz="1150" dirty="0"/>
          </a:p>
        </p:txBody>
      </p:sp>
      <p:sp>
        <p:nvSpPr>
          <p:cNvPr id="18" name="Text 15"/>
          <p:cNvSpPr/>
          <p:nvPr/>
        </p:nvSpPr>
        <p:spPr>
          <a:xfrm>
            <a:off x="1115568" y="4005072"/>
            <a:ext cx="45720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20" dirty="0">
                <a:solidFill>
                  <a:srgbClr val="5D6C82"/>
                </a:solidFill>
              </a:rPr>
              <a:t>Event, edukasi, survei, dan offer punya pesan beda.</a:t>
            </a:r>
            <a:endParaRPr lang="en-US" sz="920" dirty="0"/>
          </a:p>
        </p:txBody>
      </p:sp>
      <p:sp>
        <p:nvSpPr>
          <p:cNvPr id="19" name="Shape 16"/>
          <p:cNvSpPr/>
          <p:nvPr/>
        </p:nvSpPr>
        <p:spPr>
          <a:xfrm>
            <a:off x="749808" y="4489704"/>
            <a:ext cx="256032" cy="256032"/>
          </a:xfrm>
          <a:prstGeom prst="ellipse">
            <a:avLst/>
          </a:prstGeom>
          <a:solidFill>
            <a:srgbClr val="16B978"/>
          </a:solidFill>
          <a:ln w="12700">
            <a:solidFill>
              <a:srgbClr val="16B978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749808" y="4548226"/>
            <a:ext cx="256032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</a:rPr>
              <a:t>3</a:t>
            </a:r>
            <a:endParaRPr lang="en-US" sz="720" dirty="0"/>
          </a:p>
        </p:txBody>
      </p:sp>
      <p:sp>
        <p:nvSpPr>
          <p:cNvPr id="21" name="Text 18"/>
          <p:cNvSpPr/>
          <p:nvPr/>
        </p:nvSpPr>
        <p:spPr>
          <a:xfrm>
            <a:off x="1115568" y="4480560"/>
            <a:ext cx="4389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060B1B"/>
                </a:solidFill>
              </a:rPr>
              <a:t>Anti duplikat</a:t>
            </a:r>
            <a:endParaRPr lang="en-US" sz="1150" dirty="0"/>
          </a:p>
        </p:txBody>
      </p:sp>
      <p:sp>
        <p:nvSpPr>
          <p:cNvPr id="22" name="Text 19"/>
          <p:cNvSpPr/>
          <p:nvPr/>
        </p:nvSpPr>
        <p:spPr>
          <a:xfrm>
            <a:off x="1115568" y="4718304"/>
            <a:ext cx="45720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20" dirty="0">
                <a:solidFill>
                  <a:srgbClr val="5D6C82"/>
                </a:solidFill>
              </a:rPr>
              <a:t>Scheduler mencegah kirim terlalu rapat.</a:t>
            </a:r>
            <a:endParaRPr lang="en-US" sz="920" dirty="0"/>
          </a:p>
        </p:txBody>
      </p:sp>
      <p:sp>
        <p:nvSpPr>
          <p:cNvPr id="23" name="Text 20"/>
          <p:cNvSpPr/>
          <p:nvPr/>
        </p:nvSpPr>
        <p:spPr>
          <a:xfrm>
            <a:off x="566928" y="6592824"/>
            <a:ext cx="786384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80" dirty="0">
                <a:solidFill>
                  <a:srgbClr val="7B8797"/>
                </a:solidFill>
              </a:rPr>
              <a:t>WA real auto-send tetap locked/dry-run/manual-review</a:t>
            </a:r>
            <a:endParaRPr lang="en-US" sz="68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20624" y="310896"/>
            <a:ext cx="329184" cy="329184"/>
          </a:xfrm>
          <a:prstGeom prst="arc">
            <a:avLst/>
          </a:prstGeom>
          <a:noFill/>
          <a:ln w="63500">
            <a:solidFill>
              <a:srgbClr val="FF741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859536" y="320040"/>
            <a:ext cx="12344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60B1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IWANA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859536" y="530352"/>
            <a:ext cx="219456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80" b="1" dirty="0">
                <a:solidFill>
                  <a:srgbClr val="FF7417"/>
                </a:solidFill>
              </a:rPr>
              <a:t>DIGITAL MARKETING SYSTEM</a:t>
            </a:r>
            <a:endParaRPr lang="en-US" sz="580" dirty="0"/>
          </a:p>
        </p:txBody>
      </p:sp>
      <p:sp>
        <p:nvSpPr>
          <p:cNvPr id="5" name="Text 3"/>
          <p:cNvSpPr/>
          <p:nvPr/>
        </p:nvSpPr>
        <p:spPr>
          <a:xfrm>
            <a:off x="640080" y="868680"/>
            <a:ext cx="51663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20" b="1" dirty="0">
                <a:solidFill>
                  <a:srgbClr val="FF7417"/>
                </a:solidFill>
              </a:rPr>
              <a:t>WA INBOX BOUNDARY</a:t>
            </a:r>
            <a:endParaRPr lang="en-US" sz="820" dirty="0"/>
          </a:p>
        </p:txBody>
      </p:sp>
      <p:sp>
        <p:nvSpPr>
          <p:cNvPr id="6" name="Text 4"/>
          <p:cNvSpPr/>
          <p:nvPr/>
        </p:nvSpPr>
        <p:spPr>
          <a:xfrm>
            <a:off x="640080" y="1188720"/>
            <a:ext cx="51663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060B1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WA AI inbound dimulai dari pesan yang masuk duluan.</a:t>
            </a:r>
            <a:endParaRPr lang="en-US" sz="2800" dirty="0"/>
          </a:p>
        </p:txBody>
      </p:sp>
      <p:sp>
        <p:nvSpPr>
          <p:cNvPr id="7" name="Text 5"/>
          <p:cNvSpPr/>
          <p:nvPr/>
        </p:nvSpPr>
        <p:spPr>
          <a:xfrm>
            <a:off x="640080" y="2404872"/>
            <a:ext cx="516636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180" dirty="0">
                <a:solidFill>
                  <a:srgbClr val="5D6C82"/>
                </a:solidFill>
              </a:rPr>
              <a:t>Inbox membaca pesan masuk, intent, nomor/member, draft respon, dan safety sebelum masuk queue.</a:t>
            </a:r>
            <a:endParaRPr lang="en-US" sz="1180" dirty="0"/>
          </a:p>
        </p:txBody>
      </p:sp>
      <p:sp>
        <p:nvSpPr>
          <p:cNvPr id="8" name="Shape 6"/>
          <p:cNvSpPr/>
          <p:nvPr/>
        </p:nvSpPr>
        <p:spPr>
          <a:xfrm>
            <a:off x="6080760" y="749808"/>
            <a:ext cx="5394960" cy="3703320"/>
          </a:xfrm>
          <a:prstGeom prst="roundRect">
            <a:avLst>
              <a:gd name="adj" fmla="val 1975"/>
            </a:avLst>
          </a:prstGeom>
          <a:solidFill>
            <a:srgbClr val="FFFFFF"/>
          </a:solidFill>
          <a:ln w="12700">
            <a:solidFill>
              <a:srgbClr val="D9E2EE"/>
            </a:solidFill>
            <a:prstDash val="solid"/>
          </a:ln>
          <a:effectLst>
            <a:outerShdw sx="100000" sy="100000" kx="0" ky="0" algn="bl" rotWithShape="0" blurRad="25400" dist="50800" dir="2700000">
              <a:srgbClr val="20314A">
                <a:alpha val="16000"/>
              </a:srgbClr>
            </a:outerShdw>
          </a:effectLst>
        </p:spPr>
      </p:sp>
      <p:pic>
        <p:nvPicPr>
          <p:cNvPr id="9" name="Image 0" descr="F:\iwana-ai-clean\docs\screenshot-test-pack-phase1-20260517\screenshots\08-superadmin-wa-inbox-boundary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53912" y="822960"/>
            <a:ext cx="5248656" cy="3557016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6190488" y="4544568"/>
            <a:ext cx="517550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b="1" dirty="0">
                <a:solidFill>
                  <a:srgbClr val="5D6C82"/>
                </a:solidFill>
              </a:rPr>
              <a:t>WA INBOX BOUNDARY</a:t>
            </a:r>
            <a:endParaRPr lang="en-US" sz="650" dirty="0"/>
          </a:p>
        </p:txBody>
      </p:sp>
      <p:sp>
        <p:nvSpPr>
          <p:cNvPr id="11" name="Shape 8"/>
          <p:cNvSpPr/>
          <p:nvPr/>
        </p:nvSpPr>
        <p:spPr>
          <a:xfrm>
            <a:off x="749808" y="3063240"/>
            <a:ext cx="256032" cy="256032"/>
          </a:xfrm>
          <a:prstGeom prst="ellipse">
            <a:avLst/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749808" y="3121762"/>
            <a:ext cx="256032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</a:rPr>
              <a:t>1</a:t>
            </a:r>
            <a:endParaRPr lang="en-US" sz="720" dirty="0"/>
          </a:p>
        </p:txBody>
      </p:sp>
      <p:sp>
        <p:nvSpPr>
          <p:cNvPr id="13" name="Text 10"/>
          <p:cNvSpPr/>
          <p:nvPr/>
        </p:nvSpPr>
        <p:spPr>
          <a:xfrm>
            <a:off x="1115568" y="3054096"/>
            <a:ext cx="4389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060B1B"/>
                </a:solidFill>
              </a:rPr>
              <a:t>Review inbound</a:t>
            </a:r>
            <a:endParaRPr lang="en-US" sz="1150" dirty="0"/>
          </a:p>
        </p:txBody>
      </p:sp>
      <p:sp>
        <p:nvSpPr>
          <p:cNvPr id="14" name="Text 11"/>
          <p:cNvSpPr/>
          <p:nvPr/>
        </p:nvSpPr>
        <p:spPr>
          <a:xfrm>
            <a:off x="1115568" y="3291840"/>
            <a:ext cx="45720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20" dirty="0">
                <a:solidFill>
                  <a:srgbClr val="5D6C82"/>
                </a:solidFill>
              </a:rPr>
              <a:t>Pastikan nomor dan member terbaca valid.</a:t>
            </a:r>
            <a:endParaRPr lang="en-US" sz="920" dirty="0"/>
          </a:p>
        </p:txBody>
      </p:sp>
      <p:sp>
        <p:nvSpPr>
          <p:cNvPr id="15" name="Shape 12"/>
          <p:cNvSpPr/>
          <p:nvPr/>
        </p:nvSpPr>
        <p:spPr>
          <a:xfrm>
            <a:off x="749808" y="3776472"/>
            <a:ext cx="256032" cy="256032"/>
          </a:xfrm>
          <a:prstGeom prst="ellipse">
            <a:avLst/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749808" y="3834994"/>
            <a:ext cx="256032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</a:rPr>
              <a:t>2</a:t>
            </a:r>
            <a:endParaRPr lang="en-US" sz="720" dirty="0"/>
          </a:p>
        </p:txBody>
      </p:sp>
      <p:sp>
        <p:nvSpPr>
          <p:cNvPr id="17" name="Text 14"/>
          <p:cNvSpPr/>
          <p:nvPr/>
        </p:nvSpPr>
        <p:spPr>
          <a:xfrm>
            <a:off x="1115568" y="3767328"/>
            <a:ext cx="4389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060B1B"/>
                </a:solidFill>
              </a:rPr>
              <a:t>Buka draft</a:t>
            </a:r>
            <a:endParaRPr lang="en-US" sz="1150" dirty="0"/>
          </a:p>
        </p:txBody>
      </p:sp>
      <p:sp>
        <p:nvSpPr>
          <p:cNvPr id="18" name="Text 15"/>
          <p:cNvSpPr/>
          <p:nvPr/>
        </p:nvSpPr>
        <p:spPr>
          <a:xfrm>
            <a:off x="1115568" y="4005072"/>
            <a:ext cx="45720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20" dirty="0">
                <a:solidFill>
                  <a:srgbClr val="5D6C82"/>
                </a:solidFill>
              </a:rPr>
              <a:t>Operator membaca pesan dan draft AI.</a:t>
            </a:r>
            <a:endParaRPr lang="en-US" sz="920" dirty="0"/>
          </a:p>
        </p:txBody>
      </p:sp>
      <p:sp>
        <p:nvSpPr>
          <p:cNvPr id="19" name="Shape 16"/>
          <p:cNvSpPr/>
          <p:nvPr/>
        </p:nvSpPr>
        <p:spPr>
          <a:xfrm>
            <a:off x="749808" y="4489704"/>
            <a:ext cx="256032" cy="256032"/>
          </a:xfrm>
          <a:prstGeom prst="ellipse">
            <a:avLst/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749808" y="4548226"/>
            <a:ext cx="256032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</a:rPr>
              <a:t>3</a:t>
            </a:r>
            <a:endParaRPr lang="en-US" sz="720" dirty="0"/>
          </a:p>
        </p:txBody>
      </p:sp>
      <p:sp>
        <p:nvSpPr>
          <p:cNvPr id="21" name="Text 18"/>
          <p:cNvSpPr/>
          <p:nvPr/>
        </p:nvSpPr>
        <p:spPr>
          <a:xfrm>
            <a:off x="1115568" y="4480560"/>
            <a:ext cx="4389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060B1B"/>
                </a:solidFill>
              </a:rPr>
              <a:t>Buat Queue</a:t>
            </a:r>
            <a:endParaRPr lang="en-US" sz="1150" dirty="0"/>
          </a:p>
        </p:txBody>
      </p:sp>
      <p:sp>
        <p:nvSpPr>
          <p:cNvPr id="22" name="Text 19"/>
          <p:cNvSpPr/>
          <p:nvPr/>
        </p:nvSpPr>
        <p:spPr>
          <a:xfrm>
            <a:off x="1115568" y="4718304"/>
            <a:ext cx="45720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20" dirty="0">
                <a:solidFill>
                  <a:srgbClr val="5D6C82"/>
                </a:solidFill>
              </a:rPr>
              <a:t>Queue tetap draft/manual-review, bukan auto-send.</a:t>
            </a:r>
            <a:endParaRPr lang="en-US" sz="920" dirty="0"/>
          </a:p>
        </p:txBody>
      </p:sp>
      <p:sp>
        <p:nvSpPr>
          <p:cNvPr id="23" name="Text 20"/>
          <p:cNvSpPr/>
          <p:nvPr/>
        </p:nvSpPr>
        <p:spPr>
          <a:xfrm>
            <a:off x="566928" y="6592824"/>
            <a:ext cx="786384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80" dirty="0">
                <a:solidFill>
                  <a:srgbClr val="7B8797"/>
                </a:solidFill>
              </a:rPr>
              <a:t>WA real auto-send tetap locked/dry-run/manual-review</a:t>
            </a:r>
            <a:endParaRPr lang="en-US" sz="68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IWANA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IWANA Tutorial Visual Phase 4</dc:title>
  <dc:subject>Tutorial Visual IWANA Phase 4</dc:subject>
  <dc:creator>IWANA + Codex</dc:creator>
  <cp:lastModifiedBy>IWANA + Codex</cp:lastModifiedBy>
  <cp:revision>1</cp:revision>
  <dcterms:created xsi:type="dcterms:W3CDTF">2026-05-17T09:07:28Z</dcterms:created>
  <dcterms:modified xsi:type="dcterms:W3CDTF">2026-05-17T09:07:28Z</dcterms:modified>
</cp:coreProperties>
</file>